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sldIdLst>
    <p:sldId id="267" r:id="rId2"/>
    <p:sldId id="266" r:id="rId3"/>
    <p:sldId id="288" r:id="rId4"/>
    <p:sldId id="268" r:id="rId5"/>
    <p:sldId id="269" r:id="rId6"/>
    <p:sldId id="270" r:id="rId7"/>
    <p:sldId id="271" r:id="rId8"/>
    <p:sldId id="272" r:id="rId9"/>
    <p:sldId id="273" r:id="rId10"/>
    <p:sldId id="286" r:id="rId11"/>
    <p:sldId id="277" r:id="rId12"/>
    <p:sldId id="284" r:id="rId13"/>
    <p:sldId id="291" r:id="rId14"/>
    <p:sldId id="287" r:id="rId15"/>
    <p:sldId id="292" r:id="rId16"/>
    <p:sldId id="285" r:id="rId17"/>
    <p:sldId id="280" r:id="rId18"/>
    <p:sldId id="283" r:id="rId19"/>
    <p:sldId id="281" r:id="rId20"/>
    <p:sldId id="282" r:id="rId21"/>
    <p:sldId id="293" r:id="rId22"/>
    <p:sldId id="294" r:id="rId23"/>
    <p:sldId id="278" r:id="rId24"/>
    <p:sldId id="290" r:id="rId25"/>
    <p:sldId id="279" r:id="rId26"/>
    <p:sldId id="289" r:id="rId27"/>
    <p:sldId id="276" r:id="rId2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0" autoAdjust="0"/>
    <p:restoredTop sz="94652"/>
  </p:normalViewPr>
  <p:slideViewPr>
    <p:cSldViewPr snapToGrid="0">
      <p:cViewPr varScale="1">
        <p:scale>
          <a:sx n="103" d="100"/>
          <a:sy n="103" d="100"/>
        </p:scale>
        <p:origin x="1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A697E-941C-4776-893F-36FFC9C5241D}"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F77C9-2925-486C-A019-A6E1156CF98D}" type="slidenum">
              <a:rPr lang="en-US" smtClean="0"/>
              <a:t>‹#›</a:t>
            </a:fld>
            <a:endParaRPr lang="en-US"/>
          </a:p>
        </p:txBody>
      </p:sp>
    </p:spTree>
    <p:extLst>
      <p:ext uri="{BB962C8B-B14F-4D97-AF65-F5344CB8AC3E}">
        <p14:creationId xmlns:p14="http://schemas.microsoft.com/office/powerpoint/2010/main" val="184696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a:t>
            </a:fld>
            <a:endParaRPr lang="en-US"/>
          </a:p>
        </p:txBody>
      </p:sp>
    </p:spTree>
    <p:extLst>
      <p:ext uri="{BB962C8B-B14F-4D97-AF65-F5344CB8AC3E}">
        <p14:creationId xmlns:p14="http://schemas.microsoft.com/office/powerpoint/2010/main" val="7616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19</a:t>
            </a:fld>
            <a:endParaRPr lang="en-US"/>
          </a:p>
        </p:txBody>
      </p:sp>
    </p:spTree>
    <p:extLst>
      <p:ext uri="{BB962C8B-B14F-4D97-AF65-F5344CB8AC3E}">
        <p14:creationId xmlns:p14="http://schemas.microsoft.com/office/powerpoint/2010/main" val="88581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20</a:t>
            </a:fld>
            <a:endParaRPr lang="en-US"/>
          </a:p>
        </p:txBody>
      </p:sp>
    </p:spTree>
    <p:extLst>
      <p:ext uri="{BB962C8B-B14F-4D97-AF65-F5344CB8AC3E}">
        <p14:creationId xmlns:p14="http://schemas.microsoft.com/office/powerpoint/2010/main" val="366356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BF77C9-2925-486C-A019-A6E1156CF98D}" type="slidenum">
              <a:rPr lang="en-US" smtClean="0"/>
              <a:t>21</a:t>
            </a:fld>
            <a:endParaRPr lang="en-US"/>
          </a:p>
        </p:txBody>
      </p:sp>
    </p:spTree>
    <p:extLst>
      <p:ext uri="{BB962C8B-B14F-4D97-AF65-F5344CB8AC3E}">
        <p14:creationId xmlns:p14="http://schemas.microsoft.com/office/powerpoint/2010/main" val="3313318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FA5C7D-F076-ABAB-28ED-936E6476926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12" name="Rectangle 11">
            <a:extLst>
              <a:ext uri="{FF2B5EF4-FFF2-40B4-BE49-F238E27FC236}">
                <a16:creationId xmlns:a16="http://schemas.microsoft.com/office/drawing/2014/main" id="{76CBF138-DDAA-03AE-2BFD-F0E6E77D089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7" name="Picture 16">
            <a:extLst>
              <a:ext uri="{FF2B5EF4-FFF2-40B4-BE49-F238E27FC236}">
                <a16:creationId xmlns:a16="http://schemas.microsoft.com/office/drawing/2014/main" id="{A6B26E30-45B4-E434-42E3-BFE66D53EBB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6" name="Slide Number Placeholder 5"/>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20" name="Picture 19" descr="A building with trees in the background&#10;&#10;Description automatically generated">
            <a:extLst>
              <a:ext uri="{FF2B5EF4-FFF2-40B4-BE49-F238E27FC236}">
                <a16:creationId xmlns:a16="http://schemas.microsoft.com/office/drawing/2014/main" id="{633C415B-DE87-6E90-4B13-A134B02EF4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60" y="5045074"/>
            <a:ext cx="12202160" cy="1676400"/>
          </a:xfrm>
          <a:prstGeom prst="rect">
            <a:avLst/>
          </a:prstGeom>
        </p:spPr>
      </p:pic>
      <p:sp>
        <p:nvSpPr>
          <p:cNvPr id="21" name="TextBox 20">
            <a:extLst>
              <a:ext uri="{FF2B5EF4-FFF2-40B4-BE49-F238E27FC236}">
                <a16:creationId xmlns:a16="http://schemas.microsoft.com/office/drawing/2014/main" id="{C088D834-70EE-F737-6AE1-030852F6AA55}"/>
              </a:ext>
            </a:extLst>
          </p:cNvPr>
          <p:cNvSpPr txBox="1"/>
          <p:nvPr userDrawn="1"/>
        </p:nvSpPr>
        <p:spPr>
          <a:xfrm>
            <a:off x="2545718" y="32083"/>
            <a:ext cx="7090403" cy="646331"/>
          </a:xfrm>
          <a:prstGeom prst="rect">
            <a:avLst/>
          </a:prstGeom>
          <a:noFill/>
        </p:spPr>
        <p:txBody>
          <a:bodyPr wrap="none" rtlCol="0">
            <a:spAutoFit/>
          </a:bodyPr>
          <a:lstStyle/>
          <a:p>
            <a:pPr algn="ctr"/>
            <a:r>
              <a:rPr lang="en-US" sz="1800">
                <a:solidFill>
                  <a:schemeClr val="bg1"/>
                </a:solidFill>
                <a:latin typeface="Arial" panose="020B0604020202020204" pitchFamily="34" charset="0"/>
                <a:cs typeface="Arial" panose="020B0604020202020204" pitchFamily="34" charset="0"/>
              </a:rPr>
              <a:t>BỘ CÔNG THƯƠNG</a:t>
            </a:r>
          </a:p>
          <a:p>
            <a:pPr algn="ctr"/>
            <a:r>
              <a:rPr lang="en-US" sz="1800" b="1">
                <a:solidFill>
                  <a:schemeClr val="bg1"/>
                </a:solidFill>
                <a:latin typeface="Arial" panose="020B0604020202020204" pitchFamily="34" charset="0"/>
                <a:cs typeface="Arial" panose="020B0604020202020204" pitchFamily="34" charset="0"/>
              </a:rPr>
              <a:t>TRƯỜNG ĐẠI HỌC CÔNG THƯƠNG THÀNH PHỐ HỒ CHÍ MINH</a:t>
            </a:r>
            <a:endParaRPr lang="en-VN" sz="1800" b="1">
              <a:solidFill>
                <a:schemeClr val="bg1"/>
              </a:solidFill>
              <a:latin typeface="Arial" panose="020B0604020202020204" pitchFamily="34" charset="0"/>
              <a:cs typeface="Arial" panose="020B0604020202020204" pitchFamily="34" charset="0"/>
            </a:endParaRPr>
          </a:p>
        </p:txBody>
      </p:sp>
      <p:pic>
        <p:nvPicPr>
          <p:cNvPr id="23" name="Picture 22" descr="A white circle with blue and red text and a book with a graduation cap&#10;&#10;Description automatically generated">
            <a:extLst>
              <a:ext uri="{FF2B5EF4-FFF2-40B4-BE49-F238E27FC236}">
                <a16:creationId xmlns:a16="http://schemas.microsoft.com/office/drawing/2014/main" id="{CC7CB636-E017-BD51-B7F7-2797B5CEAFFA}"/>
              </a:ext>
            </a:extLst>
          </p:cNvPr>
          <p:cNvPicPr>
            <a:picLocks/>
          </p:cNvPicPr>
          <p:nvPr userDrawn="1"/>
        </p:nvPicPr>
        <p:blipFill>
          <a:blip r:embed="rId4" cstate="screen">
            <a:extLst>
              <a:ext uri="{28A0092B-C50C-407E-A947-70E740481C1C}">
                <a14:useLocalDpi xmlns:a14="http://schemas.microsoft.com/office/drawing/2010/main"/>
              </a:ext>
            </a:extLst>
          </a:blip>
          <a:stretch>
            <a:fillRect/>
          </a:stretch>
        </p:blipFill>
        <p:spPr>
          <a:xfrm>
            <a:off x="356133" y="18061"/>
            <a:ext cx="666000" cy="666000"/>
          </a:xfrm>
          <a:prstGeom prst="rect">
            <a:avLst/>
          </a:prstGeom>
        </p:spPr>
      </p:pic>
    </p:spTree>
    <p:extLst>
      <p:ext uri="{BB962C8B-B14F-4D97-AF65-F5344CB8AC3E}">
        <p14:creationId xmlns:p14="http://schemas.microsoft.com/office/powerpoint/2010/main" val="223902314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4B8236F-F572-6350-D20A-0FCE1F38009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4"/>
            <a:ext cx="10515600" cy="806385"/>
          </a:xfrm>
          <a:prstGeom prst="rect">
            <a:avLst/>
          </a:prstGeom>
        </p:spPr>
        <p:txBody>
          <a:bodyPr/>
          <a:lstStyle/>
          <a:p>
            <a:r>
              <a:rPr lang="en-US" dirty="0"/>
              <a:t>Click to edit Master title style</a:t>
            </a:r>
          </a:p>
        </p:txBody>
      </p:sp>
      <p:sp>
        <p:nvSpPr>
          <p:cNvPr id="9" name="Rectangle 11">
            <a:extLst>
              <a:ext uri="{FF2B5EF4-FFF2-40B4-BE49-F238E27FC236}">
                <a16:creationId xmlns:a16="http://schemas.microsoft.com/office/drawing/2014/main" id="{9C659F1E-1F51-522D-AC8E-BE6E140A9E7D}"/>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9D1B0D34-343B-C838-5720-7351BA57CF3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2B8E042D-2BAA-2A3F-EC27-380C92DBE4B0}"/>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4" name="Picture 3" descr="A black background with white text&#10;&#10;Description automatically generated">
            <a:extLst>
              <a:ext uri="{FF2B5EF4-FFF2-40B4-BE49-F238E27FC236}">
                <a16:creationId xmlns:a16="http://schemas.microsoft.com/office/drawing/2014/main" id="{E62415AA-63D3-FB51-385B-BC2BCB0599A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083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56CA0-7F99-A73F-EC74-87E2C37C45F8}"/>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84305"/>
            <a:ext cx="10515600" cy="80638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black background with white text&#10;&#10;Description automatically generated">
            <a:extLst>
              <a:ext uri="{FF2B5EF4-FFF2-40B4-BE49-F238E27FC236}">
                <a16:creationId xmlns:a16="http://schemas.microsoft.com/office/drawing/2014/main" id="{636941E3-E3EC-8EF3-53CB-96FCF404C8E3}"/>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
        <p:nvSpPr>
          <p:cNvPr id="11" name="Rectangle 11">
            <a:extLst>
              <a:ext uri="{FF2B5EF4-FFF2-40B4-BE49-F238E27FC236}">
                <a16:creationId xmlns:a16="http://schemas.microsoft.com/office/drawing/2014/main" id="{D433E92D-1893-9769-8444-34EEDD3F24BC}"/>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2" name="Picture 11">
            <a:extLst>
              <a:ext uri="{FF2B5EF4-FFF2-40B4-BE49-F238E27FC236}">
                <a16:creationId xmlns:a16="http://schemas.microsoft.com/office/drawing/2014/main" id="{2550C907-0A3F-10BA-C15C-CA461460FE9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3" name="Slide Number Placeholder 5">
            <a:extLst>
              <a:ext uri="{FF2B5EF4-FFF2-40B4-BE49-F238E27FC236}">
                <a16:creationId xmlns:a16="http://schemas.microsoft.com/office/drawing/2014/main" id="{FB4E7459-A8A2-5081-F907-74BAE4176EA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367795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Rectangle 6">
            <a:extLst>
              <a:ext uri="{FF2B5EF4-FFF2-40B4-BE49-F238E27FC236}">
                <a16:creationId xmlns:a16="http://schemas.microsoft.com/office/drawing/2014/main" id="{BFDCC048-85E1-D9DE-466A-D5EAB21DAFC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9" name="Rectangle 11">
            <a:extLst>
              <a:ext uri="{FF2B5EF4-FFF2-40B4-BE49-F238E27FC236}">
                <a16:creationId xmlns:a16="http://schemas.microsoft.com/office/drawing/2014/main" id="{0547C463-86A8-9ADB-B42F-6F8F911146A4}"/>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0" name="Picture 9">
            <a:extLst>
              <a:ext uri="{FF2B5EF4-FFF2-40B4-BE49-F238E27FC236}">
                <a16:creationId xmlns:a16="http://schemas.microsoft.com/office/drawing/2014/main" id="{DC2EE3A5-6242-A6B2-F6B4-2094B545F5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1" name="Slide Number Placeholder 5">
            <a:extLst>
              <a:ext uri="{FF2B5EF4-FFF2-40B4-BE49-F238E27FC236}">
                <a16:creationId xmlns:a16="http://schemas.microsoft.com/office/drawing/2014/main" id="{A9473FA4-C6C6-7E97-AACE-A35CFDAB768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6" name="Picture 5" descr="A black background with white text&#10;&#10;Description automatically generated">
            <a:extLst>
              <a:ext uri="{FF2B5EF4-FFF2-40B4-BE49-F238E27FC236}">
                <a16:creationId xmlns:a16="http://schemas.microsoft.com/office/drawing/2014/main" id="{A632828F-0B4F-8119-5B19-088A1173C903}"/>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199118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77EE82EC-C435-7D46-EFDD-D5C6A244EEA6}"/>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977329"/>
            <a:ext cx="10515600" cy="713361"/>
          </a:xfrm>
          <a:prstGeom prst="rect">
            <a:avLst/>
          </a:prstGeom>
        </p:spPr>
        <p:txBody>
          <a:bodyPr/>
          <a:lstStyle/>
          <a:p>
            <a:r>
              <a:rPr lang="en-US" dirty="0"/>
              <a:t>Click to edit Master title style</a:t>
            </a:r>
          </a:p>
        </p:txBody>
      </p:sp>
      <p:sp>
        <p:nvSpPr>
          <p:cNvPr id="10" name="Rectangle 11">
            <a:extLst>
              <a:ext uri="{FF2B5EF4-FFF2-40B4-BE49-F238E27FC236}">
                <a16:creationId xmlns:a16="http://schemas.microsoft.com/office/drawing/2014/main" id="{CE50E531-FF89-E7A1-EC42-5664726867C2}"/>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9A4D41C0-EECC-510F-3124-F7EBC163F8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41F0268C-2917-2762-4664-C6ACF3587D3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F93BE15D-74FA-AED7-3D2B-A613D05E679B}"/>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04268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6BA13BF4-06A1-B98B-FD59-CA5020C120FA}"/>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866777"/>
            <a:ext cx="10515600" cy="823912"/>
          </a:xfrm>
          <a:prstGeom prst="rect">
            <a:avLst/>
          </a:prstGeom>
        </p:spPr>
        <p:txBody>
          <a:bodyPr/>
          <a:lstStyle/>
          <a:p>
            <a:r>
              <a:rPr lang="en-US" dirty="0"/>
              <a:t>Click to edit Master title style</a:t>
            </a:r>
          </a:p>
        </p:txBody>
      </p:sp>
      <p:sp>
        <p:nvSpPr>
          <p:cNvPr id="12" name="Rectangle 11">
            <a:extLst>
              <a:ext uri="{FF2B5EF4-FFF2-40B4-BE49-F238E27FC236}">
                <a16:creationId xmlns:a16="http://schemas.microsoft.com/office/drawing/2014/main" id="{228D1E83-C000-B443-17A1-67E172C1C81A}"/>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3" name="Picture 12">
            <a:extLst>
              <a:ext uri="{FF2B5EF4-FFF2-40B4-BE49-F238E27FC236}">
                <a16:creationId xmlns:a16="http://schemas.microsoft.com/office/drawing/2014/main" id="{E4F5B01C-A4C1-2548-9E99-49DA8F4F39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4" name="Slide Number Placeholder 5">
            <a:extLst>
              <a:ext uri="{FF2B5EF4-FFF2-40B4-BE49-F238E27FC236}">
                <a16:creationId xmlns:a16="http://schemas.microsoft.com/office/drawing/2014/main" id="{9D622E35-ED11-3E1D-3267-FB7969EBB6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7" name="Picture 6" descr="A black background with white text&#10;&#10;Description automatically generated">
            <a:extLst>
              <a:ext uri="{FF2B5EF4-FFF2-40B4-BE49-F238E27FC236}">
                <a16:creationId xmlns:a16="http://schemas.microsoft.com/office/drawing/2014/main" id="{2F168AC0-F6F3-71BB-BDB7-D14C957BCB1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317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521EA7-200B-F8EF-FA1A-AF68F6EAFB52}"/>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8200" y="874059"/>
            <a:ext cx="10515600" cy="816630"/>
          </a:xfrm>
          <a:prstGeom prst="rect">
            <a:avLst/>
          </a:prstGeom>
        </p:spPr>
        <p:txBody>
          <a:bodyPr/>
          <a:lstStyle/>
          <a:p>
            <a:r>
              <a:rPr lang="en-US" dirty="0"/>
              <a:t>Click to edit Master title style</a:t>
            </a:r>
          </a:p>
        </p:txBody>
      </p:sp>
      <p:sp>
        <p:nvSpPr>
          <p:cNvPr id="8" name="Rectangle 11">
            <a:extLst>
              <a:ext uri="{FF2B5EF4-FFF2-40B4-BE49-F238E27FC236}">
                <a16:creationId xmlns:a16="http://schemas.microsoft.com/office/drawing/2014/main" id="{C62A9323-B343-0333-2A84-AB84726F155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2472A695-B9BF-2B5E-F712-588F45EA7A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50B28936-A209-8496-713D-69F064437D73}"/>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3" name="Picture 2" descr="A black background with white text&#10;&#10;Description automatically generated">
            <a:extLst>
              <a:ext uri="{FF2B5EF4-FFF2-40B4-BE49-F238E27FC236}">
                <a16:creationId xmlns:a16="http://schemas.microsoft.com/office/drawing/2014/main" id="{943E1AB2-24F0-751B-86DE-9AC77889FA3E}"/>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8089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F72B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A64684-422C-D171-0292-6610A91BE81D}"/>
              </a:ext>
            </a:extLst>
          </p:cNvPr>
          <p:cNvSpPr/>
          <p:nvPr userDrawn="1"/>
        </p:nvSpPr>
        <p:spPr>
          <a:xfrm>
            <a:off x="0" y="-8444"/>
            <a:ext cx="12192000" cy="713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pic>
        <p:nvPicPr>
          <p:cNvPr id="6" name="Picture 5">
            <a:extLst>
              <a:ext uri="{FF2B5EF4-FFF2-40B4-BE49-F238E27FC236}">
                <a16:creationId xmlns:a16="http://schemas.microsoft.com/office/drawing/2014/main" id="{4FD82848-CD15-3DBB-0148-67FB51371B08}"/>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318618" y="2224"/>
            <a:ext cx="3290400" cy="685072"/>
          </a:xfrm>
          <a:prstGeom prst="rect">
            <a:avLst/>
          </a:prstGeom>
        </p:spPr>
      </p:pic>
      <p:sp>
        <p:nvSpPr>
          <p:cNvPr id="8" name="Rectangle 11">
            <a:extLst>
              <a:ext uri="{FF2B5EF4-FFF2-40B4-BE49-F238E27FC236}">
                <a16:creationId xmlns:a16="http://schemas.microsoft.com/office/drawing/2014/main" id="{181386B9-1456-137E-66EE-45A4447494C5}"/>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9" name="Picture 8">
            <a:extLst>
              <a:ext uri="{FF2B5EF4-FFF2-40B4-BE49-F238E27FC236}">
                <a16:creationId xmlns:a16="http://schemas.microsoft.com/office/drawing/2014/main" id="{09CB3CD2-68E1-7670-8AC8-DCAEFA04479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0" name="Slide Number Placeholder 5">
            <a:extLst>
              <a:ext uri="{FF2B5EF4-FFF2-40B4-BE49-F238E27FC236}">
                <a16:creationId xmlns:a16="http://schemas.microsoft.com/office/drawing/2014/main" id="{7855B251-549F-CC81-82C4-1791D4DC0F9C}"/>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spTree>
    <p:extLst>
      <p:ext uri="{BB962C8B-B14F-4D97-AF65-F5344CB8AC3E}">
        <p14:creationId xmlns:p14="http://schemas.microsoft.com/office/powerpoint/2010/main" val="64151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7654E7B-7E2F-A597-CEAB-D64DA25FBCEB}"/>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EA9AB12A-F2B6-4320-39F1-67F3778EE5DF}"/>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B773966A-35C2-70BC-CFF9-46C3441D8C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C8C1A7AF-70A0-C0E9-B2F5-1490BE6C7ADB}"/>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7C0ADFA0-11B6-96C9-35AE-E6733196ACDA}"/>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307160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6"/>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4B2A7AA7-CA5F-D2FA-2E5E-C3E10A53D359}"/>
              </a:ext>
            </a:extLst>
          </p:cNvPr>
          <p:cNvSpPr/>
          <p:nvPr userDrawn="1"/>
        </p:nvSpPr>
        <p:spPr>
          <a:xfrm>
            <a:off x="0" y="-8444"/>
            <a:ext cx="12192000" cy="71336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800"/>
          </a:p>
        </p:txBody>
      </p:sp>
      <p:sp>
        <p:nvSpPr>
          <p:cNvPr id="2" name="Title 1"/>
          <p:cNvSpPr>
            <a:spLocks noGrp="1"/>
          </p:cNvSpPr>
          <p:nvPr>
            <p:ph type="title"/>
          </p:nvPr>
        </p:nvSpPr>
        <p:spPr>
          <a:xfrm>
            <a:off x="839788" y="987426"/>
            <a:ext cx="3932237" cy="1069974"/>
          </a:xfrm>
          <a:prstGeom prst="rect">
            <a:avLst/>
          </a:prstGeom>
        </p:spPr>
        <p:txBody>
          <a:bodyPr anchor="b"/>
          <a:lstStyle>
            <a:lvl1pPr>
              <a:defRPr sz="3200"/>
            </a:lvl1pPr>
          </a:lstStyle>
          <a:p>
            <a:r>
              <a:rPr lang="en-US" dirty="0"/>
              <a:t>Click to edit Master title style</a:t>
            </a:r>
          </a:p>
        </p:txBody>
      </p:sp>
      <p:sp>
        <p:nvSpPr>
          <p:cNvPr id="10" name="Rectangle 11">
            <a:extLst>
              <a:ext uri="{FF2B5EF4-FFF2-40B4-BE49-F238E27FC236}">
                <a16:creationId xmlns:a16="http://schemas.microsoft.com/office/drawing/2014/main" id="{1EDE2594-98FA-EBCE-C733-A51E9F54ED18}"/>
              </a:ext>
            </a:extLst>
          </p:cNvPr>
          <p:cNvSpPr/>
          <p:nvPr userDrawn="1"/>
        </p:nvSpPr>
        <p:spPr>
          <a:xfrm>
            <a:off x="1775458" y="6721474"/>
            <a:ext cx="10416543" cy="136562"/>
          </a:xfrm>
          <a:custGeom>
            <a:avLst/>
            <a:gdLst>
              <a:gd name="connsiteX0" fmla="*/ 0 w 8093413"/>
              <a:gd name="connsiteY0" fmla="*/ 0 h 133200"/>
              <a:gd name="connsiteX1" fmla="*/ 8093413 w 8093413"/>
              <a:gd name="connsiteY1" fmla="*/ 0 h 133200"/>
              <a:gd name="connsiteX2" fmla="*/ 8093413 w 8093413"/>
              <a:gd name="connsiteY2" fmla="*/ 133200 h 133200"/>
              <a:gd name="connsiteX3" fmla="*/ 0 w 8093413"/>
              <a:gd name="connsiteY3" fmla="*/ 133200 h 133200"/>
              <a:gd name="connsiteX4" fmla="*/ 0 w 8093413"/>
              <a:gd name="connsiteY4" fmla="*/ 0 h 133200"/>
              <a:gd name="connsiteX0" fmla="*/ 94130 w 8187543"/>
              <a:gd name="connsiteY0" fmla="*/ 0 h 136562"/>
              <a:gd name="connsiteX1" fmla="*/ 8187543 w 8187543"/>
              <a:gd name="connsiteY1" fmla="*/ 0 h 136562"/>
              <a:gd name="connsiteX2" fmla="*/ 8187543 w 8187543"/>
              <a:gd name="connsiteY2" fmla="*/ 133200 h 136562"/>
              <a:gd name="connsiteX3" fmla="*/ 0 w 8187543"/>
              <a:gd name="connsiteY3" fmla="*/ 136562 h 136562"/>
              <a:gd name="connsiteX4" fmla="*/ 94130 w 8187543"/>
              <a:gd name="connsiteY4" fmla="*/ 0 h 13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7543" h="136562">
                <a:moveTo>
                  <a:pt x="94130" y="0"/>
                </a:moveTo>
                <a:lnTo>
                  <a:pt x="8187543" y="0"/>
                </a:lnTo>
                <a:lnTo>
                  <a:pt x="8187543" y="133200"/>
                </a:lnTo>
                <a:lnTo>
                  <a:pt x="0" y="136562"/>
                </a:lnTo>
                <a:lnTo>
                  <a:pt x="9413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t> </a:t>
            </a:r>
          </a:p>
        </p:txBody>
      </p:sp>
      <p:pic>
        <p:nvPicPr>
          <p:cNvPr id="11" name="Picture 10">
            <a:extLst>
              <a:ext uri="{FF2B5EF4-FFF2-40B4-BE49-F238E27FC236}">
                <a16:creationId xmlns:a16="http://schemas.microsoft.com/office/drawing/2014/main" id="{AF735AE5-30EC-7992-E657-2104C4F3BF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28826" y="6739175"/>
            <a:ext cx="10363148" cy="101806"/>
          </a:xfrm>
          <a:prstGeom prst="rect">
            <a:avLst/>
          </a:prstGeom>
        </p:spPr>
      </p:pic>
      <p:sp>
        <p:nvSpPr>
          <p:cNvPr id="12" name="Slide Number Placeholder 5">
            <a:extLst>
              <a:ext uri="{FF2B5EF4-FFF2-40B4-BE49-F238E27FC236}">
                <a16:creationId xmlns:a16="http://schemas.microsoft.com/office/drawing/2014/main" id="{ACB5785D-C6E0-0BB4-B792-5DF6906E162F}"/>
              </a:ext>
            </a:extLst>
          </p:cNvPr>
          <p:cNvSpPr>
            <a:spLocks noGrp="1"/>
          </p:cNvSpPr>
          <p:nvPr>
            <p:ph type="sldNum" sz="quarter" idx="12"/>
          </p:nvPr>
        </p:nvSpPr>
        <p:spPr>
          <a:xfrm>
            <a:off x="11676283" y="6599573"/>
            <a:ext cx="505557" cy="365125"/>
          </a:xfrm>
        </p:spPr>
        <p:txBody>
          <a:bodyPr/>
          <a:lstStyle>
            <a:lvl1pPr>
              <a:defRPr sz="1400">
                <a:solidFill>
                  <a:schemeClr val="bg1"/>
                </a:solidFill>
              </a:defRPr>
            </a:lvl1pPr>
          </a:lstStyle>
          <a:p>
            <a:fld id="{D379440A-2DED-3643-ADED-9B5C83E7D828}" type="slidenum">
              <a:rPr lang="en-VN" smtClean="0"/>
              <a:pPr/>
              <a:t>‹#›</a:t>
            </a:fld>
            <a:endParaRPr lang="en-VN"/>
          </a:p>
        </p:txBody>
      </p:sp>
      <p:pic>
        <p:nvPicPr>
          <p:cNvPr id="5" name="Picture 4" descr="A black background with white text&#10;&#10;Description automatically generated">
            <a:extLst>
              <a:ext uri="{FF2B5EF4-FFF2-40B4-BE49-F238E27FC236}">
                <a16:creationId xmlns:a16="http://schemas.microsoft.com/office/drawing/2014/main" id="{93DEC689-0562-F90A-00BD-D3E65D677F10}"/>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18618" y="2224"/>
            <a:ext cx="3290400" cy="685072"/>
          </a:xfrm>
          <a:prstGeom prst="rect">
            <a:avLst/>
          </a:prstGeom>
        </p:spPr>
      </p:pic>
    </p:spTree>
    <p:extLst>
      <p:ext uri="{BB962C8B-B14F-4D97-AF65-F5344CB8AC3E}">
        <p14:creationId xmlns:p14="http://schemas.microsoft.com/office/powerpoint/2010/main" val="214138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40746"/>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D379440A-2DED-3643-ADED-9B5C83E7D828}" type="slidenum">
              <a:rPr lang="en-US" smtClean="0"/>
              <a:pPr/>
              <a:t>‹#›</a:t>
            </a:fld>
            <a:endParaRPr lang="en-US"/>
          </a:p>
        </p:txBody>
      </p:sp>
    </p:spTree>
    <p:extLst>
      <p:ext uri="{BB962C8B-B14F-4D97-AF65-F5344CB8AC3E}">
        <p14:creationId xmlns:p14="http://schemas.microsoft.com/office/powerpoint/2010/main" val="3622727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https://lh7-rt.googleusercontent.com/docsz/AD_4nXfzwJsvIRvW0fJl-sxRCF3R-42yiJFAzUrqOaJ-L8jo5FGqttZ8APX73ApGUdQChw-sBKivi0P2hWo9rUnHRWuzEZAPLiO7LhhdgKFX4d0hDXKQl3hLWgcq7-T_2GYhgi9PYFvndw?key=Wtgq73WaJyuvvsZ3ZPStM4q3"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school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36655-88D0-D5BE-32A0-E64729B780EA}"/>
              </a:ext>
            </a:extLst>
          </p:cNvPr>
          <p:cNvSpPr txBox="1">
            <a:spLocks/>
          </p:cNvSpPr>
          <p:nvPr/>
        </p:nvSpPr>
        <p:spPr>
          <a:xfrm>
            <a:off x="11909611" y="0"/>
            <a:ext cx="282389" cy="442874"/>
          </a:xfrm>
          <a:prstGeom prst="rect">
            <a:avLst/>
          </a:prstGeom>
        </p:spPr>
        <p:txBody>
          <a:bodyPr vert="horz" lIns="91440" tIns="45720" rIns="91440" bIns="45720" rtlCol="0" anchor="ctr"/>
          <a:lstStyle>
            <a:defPPr>
              <a:defRPr lang="en-VN"/>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VN" sz="1500" b="1" dirty="0"/>
          </a:p>
        </p:txBody>
      </p:sp>
      <p:sp>
        <p:nvSpPr>
          <p:cNvPr id="5" name="TextBox 4">
            <a:extLst>
              <a:ext uri="{FF2B5EF4-FFF2-40B4-BE49-F238E27FC236}">
                <a16:creationId xmlns:a16="http://schemas.microsoft.com/office/drawing/2014/main" id="{D9AEB16A-AC48-B0FE-8DE2-D78D3FC7F5B2}"/>
              </a:ext>
            </a:extLst>
          </p:cNvPr>
          <p:cNvSpPr txBox="1"/>
          <p:nvPr/>
        </p:nvSpPr>
        <p:spPr>
          <a:xfrm>
            <a:off x="1" y="300933"/>
            <a:ext cx="12191999" cy="2329869"/>
          </a:xfrm>
          <a:prstGeom prst="rect">
            <a:avLst/>
          </a:prstGeom>
          <a:noFill/>
        </p:spPr>
        <p:txBody>
          <a:bodyPr wrap="square">
            <a:spAutoFit/>
          </a:bodyPr>
          <a:lstStyle/>
          <a:p>
            <a:pPr marL="0" marR="0" algn="ctr">
              <a:spcBef>
                <a:spcPts val="0"/>
              </a:spcBef>
              <a:spcAft>
                <a:spcPts val="0"/>
              </a:spcAft>
            </a:pPr>
            <a:r>
              <a:rPr lang="vi-VN" sz="3600" b="1" dirty="0">
                <a:solidFill>
                  <a:srgbClr val="000000"/>
                </a:solidFill>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3200" b="1" dirty="0" err="1">
                <a:solidFill>
                  <a:srgbClr val="FF0000"/>
                </a:solidFill>
                <a:effectLst/>
                <a:latin typeface="Times New Roman" panose="02020603050405020304" pitchFamily="18" charset="0"/>
                <a:ea typeface="Times New Roman" panose="02020603050405020304" pitchFamily="18" charset="0"/>
              </a:rPr>
              <a:t>BÁO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a:solidFill>
                  <a:srgbClr val="FF0000"/>
                </a:solidFill>
                <a:effectLst/>
                <a:latin typeface="Times New Roman" panose="02020603050405020304" pitchFamily="18" charset="0"/>
                <a:ea typeface="Times New Roman" panose="02020603050405020304" pitchFamily="18" charset="0"/>
              </a:rPr>
              <a:t>CÁO</a:t>
            </a:r>
            <a:r>
              <a:rPr lang="en-US" sz="3200" b="1" dirty="0">
                <a:solidFill>
                  <a:srgbClr val="FF0000"/>
                </a:solidFill>
                <a:effectLst/>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ĐỒ</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ÁN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CHUYÊN</a:t>
            </a:r>
            <a:r>
              <a:rPr lang="en-US" sz="3200" b="1" dirty="0" smtClean="0">
                <a:solidFill>
                  <a:srgbClr val="FF0000"/>
                </a:solidFill>
                <a:latin typeface="Times New Roman" panose="02020603050405020304" pitchFamily="18" charset="0"/>
                <a:ea typeface="Times New Roman" panose="02020603050405020304" pitchFamily="18" charset="0"/>
              </a:rPr>
              <a:t> </a:t>
            </a:r>
            <a:r>
              <a:rPr lang="en-US" sz="3200" b="1" dirty="0" err="1" smtClean="0">
                <a:solidFill>
                  <a:srgbClr val="FF0000"/>
                </a:solidFill>
                <a:latin typeface="Times New Roman" panose="02020603050405020304" pitchFamily="18" charset="0"/>
                <a:ea typeface="Times New Roman" panose="02020603050405020304" pitchFamily="18" charset="0"/>
              </a:rPr>
              <a:t>NGÀNH</a:t>
            </a:r>
            <a:r>
              <a:rPr lang="vi-VN" sz="3200" b="1" dirty="0">
                <a:solidFill>
                  <a:srgbClr val="000000"/>
                </a:solidFill>
                <a:effectLst/>
                <a:latin typeface="Times New Roman" panose="02020603050405020304" pitchFamily="18" charset="0"/>
                <a:ea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effectLst/>
                <a:latin typeface="Times New Roman" panose="02020603050405020304" pitchFamily="18" charset="0"/>
                <a:ea typeface="Times New Roman" panose="02020603050405020304" pitchFamily="18" charset="0"/>
              </a:rPr>
              <a:t>ĐỀ TÀI: </a:t>
            </a:r>
            <a:r>
              <a:rPr lang="vi-VN" sz="2400" b="1" dirty="0" smtClean="0">
                <a:solidFill>
                  <a:srgbClr val="000000"/>
                </a:solidFill>
                <a:latin typeface="Times New Roman" panose="02020603050405020304" pitchFamily="18" charset="0"/>
                <a:ea typeface="Times New Roman" panose="02020603050405020304" pitchFamily="18" charset="0"/>
              </a:rPr>
              <a:t>XÂY DỰNG WEB QUẢN LÝ HOẠT ĐỘNG KINH DOANH </a:t>
            </a:r>
            <a:endParaRPr lang="en-US" sz="2400" b="1" dirty="0" smtClean="0">
              <a:solidFill>
                <a:srgbClr val="000000"/>
              </a:solidFill>
              <a:latin typeface="Times New Roman" panose="02020603050405020304" pitchFamily="18" charset="0"/>
              <a:ea typeface="Times New Roman" panose="02020603050405020304" pitchFamily="18" charset="0"/>
            </a:endParaRPr>
          </a:p>
          <a:p>
            <a:pPr algn="ctr">
              <a:lnSpc>
                <a:spcPct val="130000"/>
              </a:lnSpc>
              <a:spcBef>
                <a:spcPts val="600"/>
              </a:spcBef>
              <a:spcAft>
                <a:spcPts val="600"/>
              </a:spcAft>
            </a:pPr>
            <a:r>
              <a:rPr lang="vi-VN" sz="2400" b="1" dirty="0" smtClean="0">
                <a:solidFill>
                  <a:srgbClr val="000000"/>
                </a:solidFill>
                <a:latin typeface="Times New Roman" panose="02020603050405020304" pitchFamily="18" charset="0"/>
                <a:ea typeface="Times New Roman" panose="02020603050405020304" pitchFamily="18" charset="0"/>
              </a:rPr>
              <a:t>CÔNG TY CÀ PHÊ VINA</a:t>
            </a:r>
            <a:endParaRPr lang="en-US"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1D5DB06-99CF-D981-5CCB-4502DF1857A8}"/>
              </a:ext>
            </a:extLst>
          </p:cNvPr>
          <p:cNvSpPr txBox="1"/>
          <p:nvPr/>
        </p:nvSpPr>
        <p:spPr>
          <a:xfrm>
            <a:off x="5573656" y="2597499"/>
            <a:ext cx="6102626" cy="452496"/>
          </a:xfrm>
          <a:prstGeom prst="rect">
            <a:avLst/>
          </a:prstGeom>
          <a:noFill/>
        </p:spPr>
        <p:txBody>
          <a:bodyPr wrap="square">
            <a:spAutoFit/>
          </a:bodyPr>
          <a:lstStyle/>
          <a:p>
            <a:pPr marL="0" marR="0" algn="ctr">
              <a:lnSpc>
                <a:spcPct val="130000"/>
              </a:lnSpc>
              <a:spcBef>
                <a:spcPts val="600"/>
              </a:spcBef>
              <a:spcAft>
                <a:spcPts val="600"/>
              </a:spcAft>
            </a:pPr>
            <a:r>
              <a:rPr lang="en-US" sz="2000" b="1" dirty="0" err="1">
                <a:solidFill>
                  <a:srgbClr val="000000"/>
                </a:solidFill>
                <a:latin typeface="Times New Roman" panose="02020603050405020304" pitchFamily="18" charset="0"/>
                <a:ea typeface="Times New Roman" panose="02020603050405020304" pitchFamily="18" charset="0"/>
              </a:rPr>
              <a:t>Giáo</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viên</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rPr>
              <a:t>dẫn</a:t>
            </a:r>
            <a:r>
              <a:rPr lang="en-US" sz="2000" b="1" dirty="0">
                <a:solidFill>
                  <a:srgbClr val="000000"/>
                </a:solidFill>
                <a:effectLst/>
                <a:latin typeface="Times New Roman" panose="02020603050405020304" pitchFamily="18" charset="0"/>
                <a:ea typeface="Times New Roman" panose="02020603050405020304" pitchFamily="18" charset="0"/>
              </a:rPr>
              <a:t> : </a:t>
            </a:r>
            <a:r>
              <a:rPr lang="en-US" sz="2000" b="1" dirty="0" err="1">
                <a:solidFill>
                  <a:srgbClr val="000000"/>
                </a:solidFill>
                <a:effectLst/>
                <a:latin typeface="Times New Roman" panose="02020603050405020304" pitchFamily="18" charset="0"/>
                <a:ea typeface="Times New Roman" panose="02020603050405020304" pitchFamily="18" charset="0"/>
              </a:rPr>
              <a:t>ThS</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Trần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Thị</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Vân</a:t>
            </a:r>
            <a:r>
              <a:rPr lang="en-US" sz="2000" b="1" dirty="0">
                <a:solidFill>
                  <a:srgbClr val="000000"/>
                </a:solidFill>
                <a:effectLst/>
                <a:latin typeface="Times New Roman" panose="02020603050405020304" pitchFamily="18" charset="0"/>
                <a:ea typeface="Times New Roman" panose="02020603050405020304" pitchFamily="18" charset="0"/>
              </a:rPr>
              <a:t> </a:t>
            </a:r>
            <a:r>
              <a:rPr lang="en-US" sz="2000" b="1" dirty="0" err="1">
                <a:solidFill>
                  <a:srgbClr val="000000"/>
                </a:solidFill>
                <a:effectLst/>
                <a:latin typeface="Times New Roman" panose="02020603050405020304" pitchFamily="18" charset="0"/>
                <a:ea typeface="Times New Roman" panose="02020603050405020304" pitchFamily="18" charset="0"/>
              </a:rPr>
              <a:t>Anh</a:t>
            </a:r>
            <a:endParaRPr lang="en-US" sz="2000" dirty="0">
              <a:effectLst/>
              <a:latin typeface="Times New Roman" panose="02020603050405020304" pitchFamily="18" charset="0"/>
              <a:ea typeface="Times New Roman" panose="02020603050405020304" pitchFamily="18" charset="0"/>
            </a:endParaRPr>
          </a:p>
        </p:txBody>
      </p:sp>
      <p:graphicFrame>
        <p:nvGraphicFramePr>
          <p:cNvPr id="7" name="Google Shape;352;p47">
            <a:extLst>
              <a:ext uri="{FF2B5EF4-FFF2-40B4-BE49-F238E27FC236}">
                <a16:creationId xmlns:a16="http://schemas.microsoft.com/office/drawing/2014/main" id="{782E92EA-880A-CC7F-FC36-C7D2674B1475}"/>
              </a:ext>
            </a:extLst>
          </p:cNvPr>
          <p:cNvGraphicFramePr/>
          <p:nvPr>
            <p:extLst>
              <p:ext uri="{D42A27DB-BD31-4B8C-83A1-F6EECF244321}">
                <p14:modId xmlns:p14="http://schemas.microsoft.com/office/powerpoint/2010/main" val="4132234247"/>
              </p:ext>
            </p:extLst>
          </p:nvPr>
        </p:nvGraphicFramePr>
        <p:xfrm>
          <a:off x="6659217" y="3322691"/>
          <a:ext cx="5017065" cy="1819963"/>
        </p:xfrm>
        <a:graphic>
          <a:graphicData uri="http://schemas.openxmlformats.org/drawingml/2006/table">
            <a:tbl>
              <a:tblPr>
                <a:noFill/>
              </a:tblPr>
              <a:tblGrid>
                <a:gridCol w="262736">
                  <a:extLst>
                    <a:ext uri="{9D8B030D-6E8A-4147-A177-3AD203B41FA5}">
                      <a16:colId xmlns:a16="http://schemas.microsoft.com/office/drawing/2014/main" val="3311542817"/>
                    </a:ext>
                  </a:extLst>
                </a:gridCol>
                <a:gridCol w="2742162">
                  <a:extLst>
                    <a:ext uri="{9D8B030D-6E8A-4147-A177-3AD203B41FA5}">
                      <a16:colId xmlns:a16="http://schemas.microsoft.com/office/drawing/2014/main" val="20000"/>
                    </a:ext>
                  </a:extLst>
                </a:gridCol>
                <a:gridCol w="2012167">
                  <a:extLst>
                    <a:ext uri="{9D8B030D-6E8A-4147-A177-3AD203B41FA5}">
                      <a16:colId xmlns:a16="http://schemas.microsoft.com/office/drawing/2014/main" val="20001"/>
                    </a:ext>
                  </a:extLst>
                </a:gridCol>
              </a:tblGrid>
              <a:tr h="463226">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1</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Minh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Hiếu</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1600"/>
                        </a:spcAft>
                        <a:buNone/>
                      </a:pPr>
                      <a:r>
                        <a:rPr lang="en" sz="2000" u="none" dirty="0" smtClean="0">
                          <a:solidFill>
                            <a:schemeClr val="dk1"/>
                          </a:solidFill>
                          <a:latin typeface="Times New Roman" panose="02020603050405020304" pitchFamily="18" charset="0"/>
                          <a:ea typeface="Lato"/>
                          <a:cs typeface="Times New Roman" panose="02020603050405020304" pitchFamily="18" charset="0"/>
                          <a:sym typeface="Lato"/>
                        </a:rPr>
                        <a:t>2001215777</a:t>
                      </a:r>
                      <a:endParaRPr lang="en" sz="2000" u="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3226">
                <a:tc>
                  <a:txBody>
                    <a:bodyPr/>
                    <a:lstStyle/>
                    <a:p>
                      <a:pPr marL="0" lvl="0" indent="0" algn="ctr" rtl="0">
                        <a:lnSpc>
                          <a:spcPct val="115000"/>
                        </a:lnSpc>
                        <a:spcBef>
                          <a:spcPts val="0"/>
                        </a:spcBef>
                        <a:spcAft>
                          <a:spcPts val="0"/>
                        </a:spcAft>
                        <a:buNone/>
                      </a:pPr>
                      <a:r>
                        <a:rPr lang="en-US" sz="2000" b="1" u="none">
                          <a:solidFill>
                            <a:schemeClr val="dk2"/>
                          </a:solidFill>
                          <a:latin typeface="Times New Roman" panose="02020603050405020304" pitchFamily="18" charset="0"/>
                          <a:ea typeface="Lato"/>
                          <a:cs typeface="Times New Roman" panose="02020603050405020304" pitchFamily="18" charset="0"/>
                          <a:sym typeface="Lato"/>
                        </a:rPr>
                        <a:t>2</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lgn="ctr">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smtClean="0">
                          <a:solidFill>
                            <a:schemeClr val="dk2"/>
                          </a:solidFill>
                          <a:latin typeface="Times New Roman" panose="02020603050405020304" pitchFamily="18" charset="0"/>
                          <a:ea typeface="Lato"/>
                          <a:cs typeface="Times New Roman" panose="02020603050405020304" pitchFamily="18" charset="0"/>
                          <a:sym typeface="Lato"/>
                        </a:rPr>
                        <a:t>Mai</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Thế</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Vinh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2001210924</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53223">
                <a:tc>
                  <a:txBody>
                    <a:bodyPr/>
                    <a:lstStyle/>
                    <a:p>
                      <a:pPr marL="0" lvl="0" indent="0" algn="ctr" rtl="0">
                        <a:lnSpc>
                          <a:spcPct val="115000"/>
                        </a:lnSpc>
                        <a:spcBef>
                          <a:spcPts val="0"/>
                        </a:spcBef>
                        <a:spcAft>
                          <a:spcPts val="0"/>
                        </a:spcAft>
                        <a:buNone/>
                      </a:pPr>
                      <a:r>
                        <a:rPr lang="en-US" sz="2000" b="1" u="none" dirty="0">
                          <a:solidFill>
                            <a:schemeClr val="dk2"/>
                          </a:solidFill>
                          <a:latin typeface="Times New Roman" panose="02020603050405020304" pitchFamily="18" charset="0"/>
                          <a:ea typeface="Lato"/>
                          <a:cs typeface="Times New Roman" panose="02020603050405020304" pitchFamily="18" charset="0"/>
                          <a:sym typeface="Lato"/>
                        </a:rPr>
                        <a:t>3</a:t>
                      </a: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lgn="ctr">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2000" b="1" u="none" dirty="0" err="1" smtClean="0">
                          <a:solidFill>
                            <a:schemeClr val="dk2"/>
                          </a:solidFill>
                          <a:latin typeface="Times New Roman" panose="02020603050405020304" pitchFamily="18" charset="0"/>
                          <a:ea typeface="Lato"/>
                          <a:cs typeface="Times New Roman" panose="02020603050405020304" pitchFamily="18" charset="0"/>
                          <a:sym typeface="Lato"/>
                        </a:rPr>
                        <a:t>Nguyễn</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Hồ</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Phúc</a:t>
                      </a:r>
                      <a:r>
                        <a:rPr lang="en-US" sz="2000" b="1" u="none" baseline="0" dirty="0" smtClean="0">
                          <a:solidFill>
                            <a:schemeClr val="dk2"/>
                          </a:solidFill>
                          <a:latin typeface="Times New Roman" panose="02020603050405020304" pitchFamily="18" charset="0"/>
                          <a:ea typeface="Lato"/>
                          <a:cs typeface="Times New Roman" panose="02020603050405020304" pitchFamily="18" charset="0"/>
                          <a:sym typeface="Lato"/>
                        </a:rPr>
                        <a:t> </a:t>
                      </a:r>
                      <a:r>
                        <a:rPr lang="en-US" sz="2000" b="1" u="none" baseline="0" dirty="0" err="1" smtClean="0">
                          <a:solidFill>
                            <a:schemeClr val="dk2"/>
                          </a:solidFill>
                          <a:latin typeface="Times New Roman" panose="02020603050405020304" pitchFamily="18" charset="0"/>
                          <a:ea typeface="Lato"/>
                          <a:cs typeface="Times New Roman" panose="02020603050405020304" pitchFamily="18" charset="0"/>
                          <a:sym typeface="Lato"/>
                        </a:rPr>
                        <a:t>Thịnh</a:t>
                      </a:r>
                      <a:endParaRPr lang="en-US" sz="2000" b="1" u="none" dirty="0">
                        <a:solidFill>
                          <a:schemeClr val="dk2"/>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lgn="ctr">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15000"/>
                        </a:lnSpc>
                        <a:spcBef>
                          <a:spcPts val="0"/>
                        </a:spcBef>
                        <a:spcAft>
                          <a:spcPts val="1600"/>
                        </a:spcAft>
                        <a:buClr>
                          <a:srgbClr val="000000"/>
                        </a:buClr>
                        <a:buFont typeface="Arial"/>
                        <a:buNone/>
                      </a:pPr>
                      <a:r>
                        <a:rPr lang="en-US" sz="2000" b="0" i="0" u="none" strike="noStrike" cap="none" dirty="0" smtClean="0">
                          <a:solidFill>
                            <a:schemeClr val="dk1"/>
                          </a:solidFill>
                          <a:latin typeface="Times New Roman" panose="02020603050405020304" pitchFamily="18" charset="0"/>
                          <a:ea typeface="Lato"/>
                          <a:cs typeface="Times New Roman" panose="02020603050405020304" pitchFamily="18" charset="0"/>
                          <a:sym typeface="Arial"/>
                        </a:rPr>
                        <a:t>2001210793</a:t>
                      </a:r>
                      <a:endParaRPr lang="en-US"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txBody>
                  <a:tcPr marL="91425" marR="91425" marT="91425" marB="91425">
                    <a:lnL w="9525" cap="flat" cmpd="sng">
                      <a:noFill/>
                      <a:prstDash val="dash"/>
                      <a:round/>
                      <a:headEnd type="none" w="sm" len="sm"/>
                      <a:tailEnd type="none" w="sm" len="sm"/>
                    </a:lnL>
                    <a:lnR w="9525" cap="flat" cmpd="sng">
                      <a:noFill/>
                      <a:prstDash val="dash"/>
                      <a:round/>
                      <a:headEnd type="none" w="sm" len="sm"/>
                      <a:tailEnd type="none" w="sm" len="sm"/>
                    </a:lnR>
                    <a:lnT w="9525" cap="flat" cmpd="sng">
                      <a:noFill/>
                      <a:prstDash val="dash"/>
                      <a:round/>
                      <a:headEnd type="none" w="sm" len="sm"/>
                      <a:tailEnd type="none" w="sm" len="sm"/>
                    </a:lnT>
                    <a:lnB w="9525" cap="flat" cmpd="sng">
                      <a:noFill/>
                      <a:prstDash val="dash"/>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855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668645"/>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mẫu</a:t>
            </a:r>
            <a:r>
              <a:rPr lang="en-US" sz="32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a:srcRect l="1853" t="4320" r="1967" b="-1"/>
          <a:stretch/>
        </p:blipFill>
        <p:spPr>
          <a:xfrm>
            <a:off x="3995275" y="4165646"/>
            <a:ext cx="3784759" cy="2521118"/>
          </a:xfrm>
          <a:prstGeom prst="rect">
            <a:avLst/>
          </a:prstGeom>
        </p:spPr>
      </p:pic>
      <p:pic>
        <p:nvPicPr>
          <p:cNvPr id="4" name="Picture 3"/>
          <p:cNvPicPr>
            <a:picLocks noChangeAspect="1"/>
          </p:cNvPicPr>
          <p:nvPr/>
        </p:nvPicPr>
        <p:blipFill>
          <a:blip r:embed="rId3"/>
          <a:stretch>
            <a:fillRect/>
          </a:stretch>
        </p:blipFill>
        <p:spPr>
          <a:xfrm>
            <a:off x="3347561" y="770647"/>
            <a:ext cx="3089036" cy="3541471"/>
          </a:xfrm>
          <a:prstGeom prst="rect">
            <a:avLst/>
          </a:prstGeom>
        </p:spPr>
      </p:pic>
      <p:pic>
        <p:nvPicPr>
          <p:cNvPr id="5" name="Picture 4"/>
          <p:cNvPicPr>
            <a:picLocks noChangeAspect="1"/>
          </p:cNvPicPr>
          <p:nvPr/>
        </p:nvPicPr>
        <p:blipFill>
          <a:blip r:embed="rId4"/>
          <a:stretch>
            <a:fillRect/>
          </a:stretch>
        </p:blipFill>
        <p:spPr>
          <a:xfrm>
            <a:off x="7969719" y="695739"/>
            <a:ext cx="3837099" cy="5006160"/>
          </a:xfrm>
          <a:prstGeom prst="rect">
            <a:avLst/>
          </a:prstGeom>
        </p:spPr>
      </p:pic>
      <p:pic>
        <p:nvPicPr>
          <p:cNvPr id="6" name="Picture 5"/>
          <p:cNvPicPr>
            <a:picLocks noChangeAspect="1"/>
          </p:cNvPicPr>
          <p:nvPr/>
        </p:nvPicPr>
        <p:blipFill>
          <a:blip r:embed="rId5"/>
          <a:stretch>
            <a:fillRect/>
          </a:stretch>
        </p:blipFill>
        <p:spPr>
          <a:xfrm>
            <a:off x="159025" y="1364384"/>
            <a:ext cx="3046527" cy="3727380"/>
          </a:xfrm>
          <a:prstGeom prst="rect">
            <a:avLst/>
          </a:prstGeom>
        </p:spPr>
      </p:pic>
      <p:sp>
        <p:nvSpPr>
          <p:cNvPr id="7" name="Slide Number Placeholder 6"/>
          <p:cNvSpPr>
            <a:spLocks noGrp="1"/>
          </p:cNvSpPr>
          <p:nvPr>
            <p:ph type="sldNum" sz="quarter" idx="12"/>
          </p:nvPr>
        </p:nvSpPr>
        <p:spPr>
          <a:xfrm>
            <a:off x="11686443" y="0"/>
            <a:ext cx="505557" cy="365125"/>
          </a:xfrm>
        </p:spPr>
        <p:txBody>
          <a:bodyPr/>
          <a:lstStyle/>
          <a:p>
            <a:fld id="{D379440A-2DED-3643-ADED-9B5C83E7D828}" type="slidenum">
              <a:rPr lang="en-VN" smtClean="0"/>
              <a:pPr/>
              <a:t>9</a:t>
            </a:fld>
            <a:endParaRPr lang="en-VN" dirty="0"/>
          </a:p>
        </p:txBody>
      </p:sp>
    </p:spTree>
    <p:extLst>
      <p:ext uri="{BB962C8B-B14F-4D97-AF65-F5344CB8AC3E}">
        <p14:creationId xmlns:p14="http://schemas.microsoft.com/office/powerpoint/2010/main" val="3725375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3.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10</a:t>
            </a:fld>
            <a:endParaRPr lang="en-VN" dirty="0"/>
          </a:p>
        </p:txBody>
      </p:sp>
    </p:spTree>
    <p:extLst>
      <p:ext uri="{BB962C8B-B14F-4D97-AF65-F5344CB8AC3E}">
        <p14:creationId xmlns:p14="http://schemas.microsoft.com/office/powerpoint/2010/main" val="4028037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48" y="692705"/>
            <a:ext cx="8272970" cy="5655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04318" y="6345053"/>
            <a:ext cx="2640466"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Use-Case </a:t>
            </a:r>
            <a:r>
              <a:rPr lang="en-US" dirty="0" err="1">
                <a:latin typeface="Times New Roman" panose="02020603050405020304" pitchFamily="18" charset="0"/>
                <a:ea typeface="SimSun" panose="02010600030101010101" pitchFamily="2" charset="-122"/>
              </a:rPr>
              <a:t>nghiệp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vụ</a:t>
            </a:r>
            <a:endParaRPr lang="en-US" dirty="0"/>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11</a:t>
            </a:fld>
            <a:endParaRPr lang="en-VN"/>
          </a:p>
        </p:txBody>
      </p:sp>
    </p:spTree>
    <p:extLst>
      <p:ext uri="{BB962C8B-B14F-4D97-AF65-F5344CB8AC3E}">
        <p14:creationId xmlns:p14="http://schemas.microsoft.com/office/powerpoint/2010/main" val="197431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40"/>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4" descr="AD_4nXdhCy6-Pn64c_2Vqul2Ir8AOihMVOMCg1tTk4NqPOyphnCOEKpTeyHZVOlnqstJRcZrHZH-9zauezmWJmfCpsKvg31Ilee7qYN4vgYbVMvx47VbFMv6SLhS5XRF17oFebaHuSYBBl3pS4kx7nOtjzg?key=eup8U4egK1Xorg93_kj22rm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059" y="771410"/>
            <a:ext cx="5297516" cy="5871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330689" y="6319054"/>
            <a:ext cx="3416320"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Quy trình đặt hàng của khách hàng</a:t>
            </a:r>
            <a:endParaRPr lang="en-US" dirty="0">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12</a:t>
            </a:fld>
            <a:endParaRPr lang="en-VN"/>
          </a:p>
        </p:txBody>
      </p:sp>
    </p:spTree>
    <p:extLst>
      <p:ext uri="{BB962C8B-B14F-4D97-AF65-F5344CB8AC3E}">
        <p14:creationId xmlns:p14="http://schemas.microsoft.com/office/powerpoint/2010/main" val="2248476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06" y="735496"/>
            <a:ext cx="10801581" cy="5607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4740456" y="6343090"/>
            <a:ext cx="250581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Use Case </a:t>
            </a:r>
            <a:r>
              <a:rPr lang="en-US" dirty="0" err="1">
                <a:latin typeface="Times New Roman" panose="02020603050405020304" pitchFamily="18" charset="0"/>
                <a:ea typeface="SimSun" panose="02010600030101010101" pitchFamily="2" charset="-122"/>
              </a:rPr>
              <a:t>hệ</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thống</a:t>
            </a:r>
            <a:endParaRPr lang="en-US" dirty="0"/>
          </a:p>
        </p:txBody>
      </p:sp>
      <p:sp>
        <p:nvSpPr>
          <p:cNvPr id="3" name="Slide Number Placeholder 2"/>
          <p:cNvSpPr>
            <a:spLocks noGrp="1"/>
          </p:cNvSpPr>
          <p:nvPr>
            <p:ph type="sldNum" sz="quarter" idx="12"/>
          </p:nvPr>
        </p:nvSpPr>
        <p:spPr>
          <a:xfrm>
            <a:off x="11686443" y="2623"/>
            <a:ext cx="505557" cy="365125"/>
          </a:xfrm>
        </p:spPr>
        <p:txBody>
          <a:bodyPr/>
          <a:lstStyle/>
          <a:p>
            <a:fld id="{D379440A-2DED-3643-ADED-9B5C83E7D828}" type="slidenum">
              <a:rPr lang="en-VN" smtClean="0"/>
              <a:pPr/>
              <a:t>13</a:t>
            </a:fld>
            <a:endParaRPr lang="en-VN" dirty="0"/>
          </a:p>
        </p:txBody>
      </p:sp>
    </p:spTree>
    <p:extLst>
      <p:ext uri="{BB962C8B-B14F-4D97-AF65-F5344CB8AC3E}">
        <p14:creationId xmlns:p14="http://schemas.microsoft.com/office/powerpoint/2010/main" val="1873862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35496"/>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Use Case </a:t>
            </a:r>
            <a:r>
              <a:rPr lang="en-US" sz="3000" b="1" dirty="0" err="1" smtClean="0">
                <a:solidFill>
                  <a:schemeClr val="accent5"/>
                </a:solidFill>
                <a:latin typeface="Times New Roman" panose="02020603050405020304" pitchFamily="18" charset="0"/>
                <a:cs typeface="Times New Roman" panose="02020603050405020304" pitchFamily="18" charset="0"/>
              </a:rPr>
              <a:t>Hệ</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Thống</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11686443" y="2623"/>
            <a:ext cx="505557" cy="365125"/>
          </a:xfrm>
        </p:spPr>
        <p:txBody>
          <a:bodyPr/>
          <a:lstStyle/>
          <a:p>
            <a:fld id="{D379440A-2DED-3643-ADED-9B5C83E7D828}" type="slidenum">
              <a:rPr lang="en-VN" smtClean="0"/>
              <a:pPr/>
              <a:t>14</a:t>
            </a:fld>
            <a:endParaRPr lang="en-VN" dirty="0"/>
          </a:p>
        </p:txBody>
      </p:sp>
      <p:sp>
        <p:nvSpPr>
          <p:cNvPr id="6" name="TextBox 5"/>
          <p:cNvSpPr txBox="1"/>
          <p:nvPr/>
        </p:nvSpPr>
        <p:spPr>
          <a:xfrm>
            <a:off x="4035635" y="6279502"/>
            <a:ext cx="4704173" cy="369332"/>
          </a:xfrm>
          <a:prstGeom prst="rect">
            <a:avLst/>
          </a:prstGeom>
          <a:noFill/>
        </p:spPr>
        <p:txBody>
          <a:bodyPr wrap="none" rtlCol="0">
            <a:spAutoFit/>
          </a:bodyPr>
          <a:lstStyle/>
          <a:p>
            <a:r>
              <a:rPr lang="en-US" dirty="0" err="1" smtClean="0"/>
              <a:t>Đặt</a:t>
            </a:r>
            <a:r>
              <a:rPr lang="en-US" dirty="0" smtClean="0"/>
              <a:t> </a:t>
            </a:r>
            <a:r>
              <a:rPr lang="en-US" dirty="0" err="1" smtClean="0"/>
              <a:t>tả</a:t>
            </a:r>
            <a:r>
              <a:rPr lang="en-US" dirty="0" smtClean="0"/>
              <a:t> use case </a:t>
            </a:r>
            <a:r>
              <a:rPr lang="en-US" dirty="0" err="1" smtClean="0"/>
              <a:t>hệ</a:t>
            </a:r>
            <a:r>
              <a:rPr lang="en-US" dirty="0" smtClean="0"/>
              <a:t> </a:t>
            </a:r>
            <a:r>
              <a:rPr lang="en-US" dirty="0" err="1" smtClean="0"/>
              <a:t>thống</a:t>
            </a:r>
            <a:r>
              <a:rPr lang="en-US" dirty="0" smtClean="0"/>
              <a:t> </a:t>
            </a:r>
            <a:r>
              <a:rPr lang="en-US" dirty="0" err="1" smtClean="0"/>
              <a:t>quy</a:t>
            </a:r>
            <a:r>
              <a:rPr lang="en-US" dirty="0" smtClean="0"/>
              <a:t> </a:t>
            </a:r>
            <a:r>
              <a:rPr lang="en-US" dirty="0" err="1" smtClean="0"/>
              <a:t>trình</a:t>
            </a:r>
            <a:r>
              <a:rPr lang="en-US" dirty="0" smtClean="0"/>
              <a:t> </a:t>
            </a:r>
            <a:r>
              <a:rPr lang="en-US" dirty="0" err="1" smtClean="0"/>
              <a:t>Đổi</a:t>
            </a:r>
            <a:r>
              <a:rPr lang="en-US" dirty="0" smtClean="0"/>
              <a:t> </a:t>
            </a:r>
            <a:r>
              <a:rPr lang="en-US" dirty="0" err="1" smtClean="0"/>
              <a:t>mật</a:t>
            </a:r>
            <a:r>
              <a:rPr lang="en-US" dirty="0" smtClean="0"/>
              <a:t> </a:t>
            </a:r>
            <a:r>
              <a:rPr lang="en-US" dirty="0" err="1" smtClean="0"/>
              <a:t>khẩu</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50585831"/>
              </p:ext>
            </p:extLst>
          </p:nvPr>
        </p:nvGraphicFramePr>
        <p:xfrm>
          <a:off x="1343608" y="735498"/>
          <a:ext cx="9619861" cy="5492126"/>
        </p:xfrm>
        <a:graphic>
          <a:graphicData uri="http://schemas.openxmlformats.org/drawingml/2006/table">
            <a:tbl>
              <a:tblPr firstRow="1" firstCol="1" bandRow="1">
                <a:tableStyleId>{5C22544A-7EE6-4342-B048-85BDC9FD1C3A}</a:tableStyleId>
              </a:tblPr>
              <a:tblGrid>
                <a:gridCol w="2230016">
                  <a:extLst>
                    <a:ext uri="{9D8B030D-6E8A-4147-A177-3AD203B41FA5}">
                      <a16:colId xmlns:a16="http://schemas.microsoft.com/office/drawing/2014/main" val="3788359279"/>
                    </a:ext>
                  </a:extLst>
                </a:gridCol>
                <a:gridCol w="7389845">
                  <a:extLst>
                    <a:ext uri="{9D8B030D-6E8A-4147-A177-3AD203B41FA5}">
                      <a16:colId xmlns:a16="http://schemas.microsoft.com/office/drawing/2014/main" val="1902806557"/>
                    </a:ext>
                  </a:extLst>
                </a:gridCol>
              </a:tblGrid>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Tên</a:t>
                      </a:r>
                      <a:r>
                        <a:rPr lang="en-US" sz="1600" dirty="0">
                          <a:effectLst/>
                          <a:latin typeface="Times New Roman" panose="02020603050405020304" pitchFamily="18" charset="0"/>
                          <a:cs typeface="Times New Roman" panose="02020603050405020304" pitchFamily="18" charset="0"/>
                        </a:rPr>
                        <a:t> use case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Đổi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Mật</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Khẩu</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959707010"/>
                  </a:ext>
                </a:extLst>
              </a:tr>
              <a:tr h="857576">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Tóm</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tắt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trong quá trình dùng trang web sẽ có những nguyên nhân khiến cho mình phải đổi mật khẩu</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469416117"/>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Tác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nhân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541536907"/>
                  </a:ext>
                </a:extLst>
              </a:tr>
              <a:tr h="285859">
                <a:tc>
                  <a:txBody>
                    <a:bodyPr/>
                    <a:lstStyle/>
                    <a:p>
                      <a:pPr algn="ctr">
                        <a:lnSpc>
                          <a:spcPct val="130000"/>
                        </a:lnSpc>
                        <a:spcBef>
                          <a:spcPts val="600"/>
                        </a:spcBef>
                        <a:spcAft>
                          <a:spcPts val="600"/>
                        </a:spcAft>
                      </a:pPr>
                      <a:r>
                        <a:rPr lang="en-US" sz="1600" dirty="0">
                          <a:effectLst/>
                          <a:latin typeface="Times New Roman" panose="02020603050405020304" pitchFamily="18" charset="0"/>
                          <a:cs typeface="Times New Roman" panose="02020603050405020304" pitchFamily="18" charset="0"/>
                        </a:rPr>
                        <a:t>Use case </a:t>
                      </a:r>
                      <a:r>
                        <a:rPr lang="en-US" sz="1600" dirty="0" err="1">
                          <a:effectLst/>
                          <a:latin typeface="Times New Roman" panose="02020603050405020304" pitchFamily="18" charset="0"/>
                          <a:cs typeface="Times New Roman" panose="02020603050405020304" pitchFamily="18" charset="0"/>
                        </a:rPr>
                        <a:t>liên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quan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gn="ct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18597054"/>
                  </a:ext>
                </a:extLst>
              </a:tr>
              <a:tr h="1713135">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chính</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muốn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tài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khoản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mình</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Nhập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mới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Hệ</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thống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kiểm</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endParaRPr lang="en-US" sz="1800" dirty="0">
                        <a:effectLst/>
                        <a:latin typeface="Times New Roman" panose="02020603050405020304" pitchFamily="18" charset="0"/>
                        <a:cs typeface="Times New Roman" panose="02020603050405020304" pitchFamily="18" charset="0"/>
                      </a:endParaRPr>
                    </a:p>
                    <a:p>
                      <a:pPr marL="342900" lvl="0" indent="-342900" algn="just">
                        <a:lnSpc>
                          <a:spcPct val="130000"/>
                        </a:lnSpc>
                        <a:spcBef>
                          <a:spcPts val="300"/>
                        </a:spcBef>
                        <a:spcAft>
                          <a:spcPts val="300"/>
                        </a:spcAft>
                        <a:buFont typeface="+mj-lt"/>
                        <a:buAutoNum type="arabicPeriod"/>
                        <a:tabLst>
                          <a:tab pos="269875" algn="l"/>
                        </a:tabLst>
                      </a:pP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9826" marR="59826" marT="0" marB="0"/>
                </a:tc>
                <a:extLst>
                  <a:ext uri="{0D108BD9-81ED-4DB2-BD59-A6C34878D82A}">
                    <a16:rowId xmlns:a16="http://schemas.microsoft.com/office/drawing/2014/main" val="2709919483"/>
                  </a:ext>
                </a:extLst>
              </a:tr>
              <a:tr h="11779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Dòng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phụ</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dòng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thế</a:t>
                      </a:r>
                      <a:r>
                        <a:rPr lang="en-US" sz="1800" dirty="0">
                          <a:effectLst/>
                          <a:latin typeface="Times New Roman" panose="02020603050405020304" pitchFamily="18" charset="0"/>
                          <a:cs typeface="Times New Roman" panose="02020603050405020304" pitchFamily="18" charset="0"/>
                        </a:rPr>
                        <a:t>:</a:t>
                      </a:r>
                    </a:p>
                    <a:p>
                      <a:pPr>
                        <a:lnSpc>
                          <a:spcPct val="130000"/>
                        </a:lnSpc>
                        <a:spcBef>
                          <a:spcPts val="300"/>
                        </a:spcBef>
                        <a:spcAft>
                          <a:spcPts val="300"/>
                        </a:spcAft>
                      </a:pP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bước</a:t>
                      </a:r>
                      <a:r>
                        <a:rPr lang="en-US" sz="1800" dirty="0">
                          <a:effectLst/>
                          <a:latin typeface="Times New Roman" panose="02020603050405020304" pitchFamily="18" charset="0"/>
                          <a:cs typeface="Times New Roman" panose="02020603050405020304" pitchFamily="18" charset="0"/>
                        </a:rPr>
                        <a:t> 3: </a:t>
                      </a:r>
                      <a:r>
                        <a:rPr lang="en-US" sz="1800" dirty="0" err="1">
                          <a:effectLst/>
                          <a:latin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tại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khớp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xuất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lỗi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rằng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thất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bại</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2320064124"/>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tiên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quyết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a:effectLst/>
                          <a:latin typeface="Times New Roman" panose="02020603050405020304" pitchFamily="18" charset="0"/>
                          <a:cs typeface="Times New Roman" panose="02020603050405020304" pitchFamily="18" charset="0"/>
                        </a:rPr>
                        <a:t>Người dùng phải đăng nhập vào hệ thống</a:t>
                      </a:r>
                      <a:endParaRPr lang="en-US"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878118402"/>
                  </a:ext>
                </a:extLst>
              </a:tr>
              <a:tr h="285859">
                <a:tc>
                  <a:txBody>
                    <a:bodyPr/>
                    <a:lstStyle/>
                    <a:p>
                      <a:pPr algn="ctr">
                        <a:lnSpc>
                          <a:spcPct val="130000"/>
                        </a:lnSpc>
                        <a:spcBef>
                          <a:spcPts val="600"/>
                        </a:spcBef>
                        <a:spcAft>
                          <a:spcPts val="600"/>
                        </a:spcAft>
                      </a:pPr>
                      <a:r>
                        <a:rPr lang="en-US" sz="1600" dirty="0" err="1">
                          <a:effectLst/>
                          <a:latin typeface="Times New Roman" panose="02020603050405020304" pitchFamily="18" charset="0"/>
                          <a:cs typeface="Times New Roman" panose="02020603050405020304" pitchFamily="18" charset="0"/>
                        </a:rPr>
                        <a:t>Hậu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điều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tc>
                  <a:txBody>
                    <a:bodyPr/>
                    <a:lstStyle/>
                    <a:p>
                      <a:pPr>
                        <a:lnSpc>
                          <a:spcPct val="130000"/>
                        </a:lnSpc>
                        <a:spcBef>
                          <a:spcPts val="600"/>
                        </a:spcBef>
                        <a:spcAft>
                          <a:spcPts val="600"/>
                        </a:spcAft>
                      </a:pPr>
                      <a:r>
                        <a:rPr lang="en-US" sz="1800" dirty="0" err="1">
                          <a:effectLst/>
                          <a:latin typeface="Times New Roman" panose="02020603050405020304" pitchFamily="18" charset="0"/>
                          <a:cs typeface="Times New Roman" panose="02020603050405020304" pitchFamily="18" charset="0"/>
                        </a:rPr>
                        <a:t>Tiến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khẩu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công</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9826" marR="59826" marT="0" marB="0"/>
                </a:tc>
                <a:extLst>
                  <a:ext uri="{0D108BD9-81ED-4DB2-BD59-A6C34878D82A}">
                    <a16:rowId xmlns:a16="http://schemas.microsoft.com/office/drawing/2014/main" val="3049450664"/>
                  </a:ext>
                </a:extLst>
              </a:tr>
            </a:tbl>
          </a:graphicData>
        </a:graphic>
      </p:graphicFrame>
    </p:spTree>
    <p:extLst>
      <p:ext uri="{BB962C8B-B14F-4D97-AF65-F5344CB8AC3E}">
        <p14:creationId xmlns:p14="http://schemas.microsoft.com/office/powerpoint/2010/main" val="3362325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Tích</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0" name="Picture 12" descr="AD_4nXfSZJ_TuUGrp48JQHr5jn5r76bExqHECg6YLkk5eNTLOGN1GG0KpjKUK5sH79aSrYJfZMxcYhafYGZrDeuZ9uB0WEdIohqV090nzY-M5ACTEKRxw2BJ8oYsVwdEJFmen5b9Ps10bg?key=WNMeWffYn3xcPCe-HWu05Y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56" y="695739"/>
            <a:ext cx="10399891" cy="5723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62250" y="6376701"/>
            <a:ext cx="1992853"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phân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tích</a:t>
            </a:r>
            <a:endParaRPr lang="en-US" dirty="0"/>
          </a:p>
        </p:txBody>
      </p:sp>
      <p:sp>
        <p:nvSpPr>
          <p:cNvPr id="3" name="Slide Number Placeholder 2"/>
          <p:cNvSpPr>
            <a:spLocks noGrp="1"/>
          </p:cNvSpPr>
          <p:nvPr>
            <p:ph type="sldNum" sz="quarter" idx="12"/>
          </p:nvPr>
        </p:nvSpPr>
        <p:spPr>
          <a:xfrm>
            <a:off x="11686443" y="-17256"/>
            <a:ext cx="505557" cy="365125"/>
          </a:xfrm>
        </p:spPr>
        <p:txBody>
          <a:bodyPr/>
          <a:lstStyle/>
          <a:p>
            <a:fld id="{D379440A-2DED-3643-ADED-9B5C83E7D828}" type="slidenum">
              <a:rPr lang="en-VN" smtClean="0"/>
              <a:pPr/>
              <a:t>15</a:t>
            </a:fld>
            <a:endParaRPr lang="en-VN" dirty="0"/>
          </a:p>
        </p:txBody>
      </p:sp>
    </p:spTree>
    <p:extLst>
      <p:ext uri="{BB962C8B-B14F-4D97-AF65-F5344CB8AC3E}">
        <p14:creationId xmlns:p14="http://schemas.microsoft.com/office/powerpoint/2010/main" val="4275157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4.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ĐẶT</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16</a:t>
            </a:fld>
            <a:endParaRPr lang="en-VN"/>
          </a:p>
        </p:txBody>
      </p:sp>
    </p:spTree>
    <p:extLst>
      <p:ext uri="{BB962C8B-B14F-4D97-AF65-F5344CB8AC3E}">
        <p14:creationId xmlns:p14="http://schemas.microsoft.com/office/powerpoint/2010/main" val="310701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Sơ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Đồ</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Mức</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3074" name="Picture 18" descr="https://lh7-rt.googleusercontent.com/docsz/AD_4nXfzwJsvIRvW0fJl-sxRCF3R-42yiJFAzUrqOaJ-L8jo5FGqttZ8APX73ApGUdQChw-sBKivi0P2hWo9rUnHRWuzEZAPLiO7LhhdgKFX4d0hDXKQl3hLWgcq7-T_2GYhgi9PYFvndw?key=Wtgq73WaJyuvvsZ3ZPStM4q3"/>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81"/>
          <a:stretch/>
        </p:blipFill>
        <p:spPr bwMode="auto">
          <a:xfrm>
            <a:off x="1001027" y="755374"/>
            <a:ext cx="10587594" cy="581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0494" y="6383427"/>
            <a:ext cx="2291012"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Sơ</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lớp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mức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thiết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kế</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17</a:t>
            </a:fld>
            <a:endParaRPr lang="en-VN"/>
          </a:p>
        </p:txBody>
      </p:sp>
    </p:spTree>
    <p:extLst>
      <p:ext uri="{BB962C8B-B14F-4D97-AF65-F5344CB8AC3E}">
        <p14:creationId xmlns:p14="http://schemas.microsoft.com/office/powerpoint/2010/main" val="154373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Mô</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Hình</a:t>
            </a:r>
            <a:r>
              <a:rPr lang="en-US" sz="3000" b="1" dirty="0" smtClean="0">
                <a:solidFill>
                  <a:schemeClr val="accent5"/>
                </a:solidFill>
                <a:latin typeface="Times New Roman" panose="02020603050405020304" pitchFamily="18" charset="0"/>
                <a:cs typeface="Times New Roman" panose="02020603050405020304" pitchFamily="18" charset="0"/>
              </a:rPr>
              <a:t> 3 </a:t>
            </a:r>
            <a:r>
              <a:rPr lang="en-US" sz="3000" b="1" dirty="0" err="1" smtClean="0">
                <a:solidFill>
                  <a:schemeClr val="accent5"/>
                </a:solidFill>
                <a:latin typeface="Times New Roman" panose="02020603050405020304" pitchFamily="18" charset="0"/>
                <a:cs typeface="Times New Roman" panose="02020603050405020304" pitchFamily="18" charset="0"/>
              </a:rPr>
              <a:t>Lớp</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051"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35" y="755374"/>
            <a:ext cx="7159737" cy="451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55373"/>
            <a:ext cx="4838007" cy="432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010602" y="5083012"/>
            <a:ext cx="2816797"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tra cứu giỏ hàng</a:t>
            </a:r>
            <a:endParaRPr lang="en-US" dirty="0">
              <a:latin typeface="Times New Roman" panose="02020603050405020304" pitchFamily="18" charset="0"/>
              <a:ea typeface="SimSun" panose="02010600030101010101" pitchFamily="2" charset="-122"/>
            </a:endParaRPr>
          </a:p>
        </p:txBody>
      </p:sp>
      <p:sp>
        <p:nvSpPr>
          <p:cNvPr id="3" name="Rectangle 2"/>
          <p:cNvSpPr/>
          <p:nvPr/>
        </p:nvSpPr>
        <p:spPr>
          <a:xfrm>
            <a:off x="6927067" y="5271796"/>
            <a:ext cx="3175869" cy="416524"/>
          </a:xfrm>
          <a:prstGeom prst="rect">
            <a:avLst/>
          </a:prstGeom>
        </p:spPr>
        <p:txBody>
          <a:bodyPr wrap="none">
            <a:spAutoFit/>
          </a:bodyPr>
          <a:lstStyle/>
          <a:p>
            <a:pPr algn="ctr">
              <a:lnSpc>
                <a:spcPct val="130000"/>
              </a:lnSpc>
              <a:spcBef>
                <a:spcPts val="600"/>
              </a:spcBef>
              <a:spcAft>
                <a:spcPts val="600"/>
              </a:spcAft>
            </a:pPr>
            <a:r>
              <a:rPr lang="vi-VN" dirty="0">
                <a:latin typeface="Times New Roman" panose="02020603050405020304" pitchFamily="18" charset="0"/>
                <a:ea typeface="SimSun" panose="02010600030101010101" pitchFamily="2" charset="-122"/>
              </a:rPr>
              <a:t>Sơ đồ 3 lớp chức năng nhập kho</a:t>
            </a:r>
            <a:endParaRPr lang="en-US" dirty="0">
              <a:latin typeface="Times New Roman" panose="02020603050405020304" pitchFamily="18" charset="0"/>
              <a:ea typeface="SimSun" panose="02010600030101010101" pitchFamily="2" charset="-122"/>
            </a:endParaRPr>
          </a:p>
        </p:txBody>
      </p:sp>
      <p:sp>
        <p:nvSpPr>
          <p:cNvPr id="5" name="Slide Number Placeholder 4"/>
          <p:cNvSpPr>
            <a:spLocks noGrp="1"/>
          </p:cNvSpPr>
          <p:nvPr>
            <p:ph type="sldNum" sz="quarter" idx="12"/>
          </p:nvPr>
        </p:nvSpPr>
        <p:spPr>
          <a:xfrm>
            <a:off x="11686443" y="12562"/>
            <a:ext cx="505557" cy="365125"/>
          </a:xfrm>
        </p:spPr>
        <p:txBody>
          <a:bodyPr/>
          <a:lstStyle/>
          <a:p>
            <a:fld id="{D379440A-2DED-3643-ADED-9B5C83E7D828}" type="slidenum">
              <a:rPr lang="en-VN" smtClean="0"/>
              <a:pPr/>
              <a:t>18</a:t>
            </a:fld>
            <a:endParaRPr lang="en-VN"/>
          </a:p>
        </p:txBody>
      </p:sp>
    </p:spTree>
    <p:extLst>
      <p:ext uri="{BB962C8B-B14F-4D97-AF65-F5344CB8AC3E}">
        <p14:creationId xmlns:p14="http://schemas.microsoft.com/office/powerpoint/2010/main" val="2474350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25128"/>
            <a:ext cx="6904384" cy="693019"/>
          </a:xfrm>
        </p:spPr>
        <p:txBody>
          <a:bodyPr>
            <a:noAutofit/>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BẢNG</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PHÂN</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CÔNG</a:t>
            </a:r>
            <a:endParaRPr lang="en-US" sz="3000" b="1" dirty="0">
              <a:solidFill>
                <a:schemeClr val="accent5"/>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69261772"/>
              </p:ext>
            </p:extLst>
          </p:nvPr>
        </p:nvGraphicFramePr>
        <p:xfrm>
          <a:off x="67378" y="729113"/>
          <a:ext cx="12031578" cy="5970067"/>
        </p:xfrm>
        <a:graphic>
          <a:graphicData uri="http://schemas.openxmlformats.org/drawingml/2006/table">
            <a:tbl>
              <a:tblPr firstRow="1" bandRow="1">
                <a:tableStyleId>{5C22544A-7EE6-4342-B048-85BDC9FD1C3A}</a:tableStyleId>
              </a:tblPr>
              <a:tblGrid>
                <a:gridCol w="2267999">
                  <a:extLst>
                    <a:ext uri="{9D8B030D-6E8A-4147-A177-3AD203B41FA5}">
                      <a16:colId xmlns:a16="http://schemas.microsoft.com/office/drawing/2014/main" val="1676688870"/>
                    </a:ext>
                  </a:extLst>
                </a:gridCol>
                <a:gridCol w="7452435">
                  <a:extLst>
                    <a:ext uri="{9D8B030D-6E8A-4147-A177-3AD203B41FA5}">
                      <a16:colId xmlns:a16="http://schemas.microsoft.com/office/drawing/2014/main" val="4097433316"/>
                    </a:ext>
                  </a:extLst>
                </a:gridCol>
                <a:gridCol w="1296955">
                  <a:extLst>
                    <a:ext uri="{9D8B030D-6E8A-4147-A177-3AD203B41FA5}">
                      <a16:colId xmlns:a16="http://schemas.microsoft.com/office/drawing/2014/main" val="2557433702"/>
                    </a:ext>
                  </a:extLst>
                </a:gridCol>
                <a:gridCol w="1014189">
                  <a:extLst>
                    <a:ext uri="{9D8B030D-6E8A-4147-A177-3AD203B41FA5}">
                      <a16:colId xmlns:a16="http://schemas.microsoft.com/office/drawing/2014/main" val="4222277379"/>
                    </a:ext>
                  </a:extLst>
                </a:gridCol>
              </a:tblGrid>
              <a:tr h="405946">
                <a:tc>
                  <a:txBody>
                    <a:bodyPr/>
                    <a:lstStyle/>
                    <a:p>
                      <a:pPr algn="ctr"/>
                      <a:r>
                        <a:rPr lang="en-US" sz="1600" dirty="0" err="1" smtClean="0">
                          <a:latin typeface="Times New Roman" panose="02020603050405020304" pitchFamily="18" charset="0"/>
                          <a:cs typeface="Times New Roman" panose="02020603050405020304" pitchFamily="18" charset="0"/>
                        </a:rPr>
                        <a:t>Họ</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và</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tên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Công</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việc</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Hoàn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thành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err="1" smtClean="0">
                          <a:latin typeface="Times New Roman" panose="02020603050405020304" pitchFamily="18" charset="0"/>
                          <a:cs typeface="Times New Roman" panose="02020603050405020304" pitchFamily="18" charset="0"/>
                        </a:rPr>
                        <a:t>Ghi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chú</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6289683"/>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Minh </a:t>
                      </a:r>
                      <a:r>
                        <a:rPr lang="en-US" sz="1600" baseline="0" dirty="0" err="1" smtClean="0">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mật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khẩu</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i="1" dirty="0" smtClean="0">
                          <a:latin typeface="Times New Roman" panose="02020603050405020304" pitchFamily="18" charset="0"/>
                          <a:cs typeface="Times New Roman" panose="02020603050405020304" pitchFamily="18" charset="0"/>
                        </a:rPr>
                        <a:t>95%</a:t>
                      </a:r>
                      <a:endParaRPr lang="en-US" sz="1400" i="1"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1525148"/>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cứu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hủy</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8133424"/>
                  </a:ext>
                </a:extLst>
              </a:tr>
              <a:tr h="636869">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Phụ</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Mặt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viên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baseline="0" dirty="0" smtClean="0">
                          <a:latin typeface="Times New Roman" panose="02020603050405020304" pitchFamily="18" charset="0"/>
                          <a:cs typeface="Times New Roman" panose="02020603050405020304" pitchFamily="18" charset="0"/>
                        </a:rPr>
                        <a:t> ban.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1209623"/>
                  </a:ext>
                </a:extLst>
              </a:tr>
              <a:tr h="405946">
                <a:tc vMerge="1">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Thiết kế, cài đặt cơ sở dữ liệu.</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56646063"/>
                  </a:ext>
                </a:extLst>
              </a:tr>
              <a:tr h="405946">
                <a:tc rowSpan="4">
                  <a:txBody>
                    <a:bodyPr/>
                    <a:lstStyle/>
                    <a:p>
                      <a:pPr algn="ctr"/>
                      <a:r>
                        <a:rPr lang="en-US" sz="1600" dirty="0" smtClean="0">
                          <a:latin typeface="Times New Roman" panose="02020603050405020304" pitchFamily="18" charset="0"/>
                          <a:cs typeface="Times New Roman" panose="02020603050405020304" pitchFamily="18" charset="0"/>
                        </a:rPr>
                        <a:t>Mai </a:t>
                      </a:r>
                      <a:r>
                        <a:rPr lang="en-US" sz="1600" dirty="0" err="1" smtClean="0">
                          <a:latin typeface="Times New Roman" panose="02020603050405020304" pitchFamily="18" charset="0"/>
                          <a:cs typeface="Times New Roman" panose="02020603050405020304" pitchFamily="18" charset="0"/>
                        </a:rPr>
                        <a:t>Thế</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Nhân viên: Xử lý đơn hàng</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173827"/>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Chức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năng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chatbox</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tiếp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456867"/>
                  </a:ext>
                </a:extLst>
              </a:tr>
              <a:tr h="636869">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Quản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lý</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Q</a:t>
                      </a:r>
                      <a:r>
                        <a:rPr lang="vi-VN" sz="1600" dirty="0" smtClean="0">
                          <a:latin typeface="Times New Roman" panose="02020603050405020304" pitchFamily="18" charset="0"/>
                          <a:cs typeface="Times New Roman" panose="02020603050405020304" pitchFamily="18" charset="0"/>
                        </a:rPr>
                        <a:t>uản lý vị trí lưu trữ sản phẩm trên ngăn kệ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Nhập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Xuất</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kho</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Cảnh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sắp</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dụng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smtClean="0">
                          <a:latin typeface="Times New Roman" panose="02020603050405020304" pitchFamily="18" charset="0"/>
                          <a:cs typeface="Times New Roman" panose="02020603050405020304" pitchFamily="18" charset="0"/>
                        </a:rPr>
                        <a:t>95%</a:t>
                      </a:r>
                      <a:endParaRPr lang="en-US" sz="1400" i="1" dirty="0" smtClean="0">
                        <a:latin typeface="Times New Roman" panose="02020603050405020304" pitchFamily="18" charset="0"/>
                        <a:cs typeface="Times New Roman" panose="02020603050405020304" pitchFamily="18" charset="0"/>
                      </a:endParaRP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32319223"/>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17844546"/>
                  </a:ext>
                </a:extLst>
              </a:tr>
              <a:tr h="405946">
                <a:tc rowSpan="4">
                  <a:txBody>
                    <a:bodyPr/>
                    <a:lstStyle/>
                    <a:p>
                      <a:pPr algn="ctr"/>
                      <a:r>
                        <a:rPr lang="en-US" sz="1600" dirty="0" err="1" smtClean="0">
                          <a:latin typeface="Times New Roman" panose="02020603050405020304" pitchFamily="18" charset="0"/>
                          <a:cs typeface="Times New Roman" panose="02020603050405020304" pitchFamily="18" charset="0"/>
                        </a:rPr>
                        <a:t>Nguyễn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Hồ</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Phúc</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Thịnh</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Khảo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thiết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kế</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hệ</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thống</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785228"/>
                  </a:ext>
                </a:extLst>
              </a:tr>
              <a:tr h="405946">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err="1" smtClean="0">
                          <a:latin typeface="Times New Roman" panose="02020603050405020304" pitchFamily="18" charset="0"/>
                          <a:cs typeface="Times New Roman" panose="02020603050405020304" pitchFamily="18" charset="0"/>
                        </a:rPr>
                        <a:t>Thanh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toán</a:t>
                      </a:r>
                      <a:r>
                        <a:rPr lang="en-US" sz="1600" dirty="0" smtClean="0">
                          <a:latin typeface="Times New Roman" panose="02020603050405020304" pitchFamily="18" charset="0"/>
                          <a:cs typeface="Times New Roman" panose="02020603050405020304" pitchFamily="18" charset="0"/>
                        </a:rPr>
                        <a:t> online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3565047"/>
                  </a:ext>
                </a:extLst>
              </a:tr>
              <a:tr h="405946">
                <a:tc vMerge="1">
                  <a:txBody>
                    <a:bodyPr/>
                    <a:lstStyle/>
                    <a:p>
                      <a:endParaRPr lang="en-US"/>
                    </a:p>
                  </a:txBody>
                  <a:tcPr/>
                </a:tc>
                <a:tc>
                  <a:txBody>
                    <a:bodyPr/>
                    <a:lstStyle/>
                    <a:p>
                      <a:r>
                        <a:rPr lang="en-US" sz="1600" dirty="0" err="1" smtClean="0">
                          <a:latin typeface="Times New Roman" panose="02020603050405020304" pitchFamily="18" charset="0"/>
                          <a:cs typeface="Times New Roman" panose="02020603050405020304" pitchFamily="18" charset="0"/>
                        </a:rPr>
                        <a:t>Nhân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viên</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giao</a:t>
                      </a:r>
                      <a:r>
                        <a:rPr lang="en-US" sz="1600" baseline="0" dirty="0" smtClean="0">
                          <a:latin typeface="Times New Roman" panose="02020603050405020304" pitchFamily="18" charset="0"/>
                          <a:cs typeface="Times New Roman" panose="02020603050405020304" pitchFamily="18" charset="0"/>
                        </a:rPr>
                        <a:t> </a:t>
                      </a:r>
                      <a:r>
                        <a:rPr lang="en-US" sz="1600" baseline="0" dirty="0" err="1" smtClean="0">
                          <a:latin typeface="Times New Roman" panose="02020603050405020304" pitchFamily="18" charset="0"/>
                          <a:cs typeface="Times New Roman" panose="02020603050405020304" pitchFamily="18" charset="0"/>
                        </a:rPr>
                        <a:t>hàng</a:t>
                      </a:r>
                      <a:endParaRPr lang="en-US" sz="1600" dirty="0" smtClean="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85%</a:t>
                      </a:r>
                      <a:endParaRPr lang="en-US" sz="1400" i="1" dirty="0" smtClean="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err="1" smtClean="0">
                          <a:effectLst/>
                          <a:latin typeface="Times New Roman" panose="02020603050405020304" pitchFamily="18" charset="0"/>
                          <a:cs typeface="Times New Roman" panose="02020603050405020304" pitchFamily="18" charset="0"/>
                        </a:rPr>
                        <a:t>Hiếu</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hỗ</a:t>
                      </a:r>
                      <a:r>
                        <a:rPr lang="en-US" sz="1400" i="1" baseline="0" dirty="0" smtClean="0">
                          <a:effectLst/>
                          <a:latin typeface="Times New Roman" panose="02020603050405020304" pitchFamily="18" charset="0"/>
                          <a:cs typeface="Times New Roman" panose="02020603050405020304" pitchFamily="18" charset="0"/>
                        </a:rPr>
                        <a:t> </a:t>
                      </a:r>
                      <a:r>
                        <a:rPr lang="en-US" sz="1400" i="1" baseline="0" dirty="0" err="1" smtClean="0">
                          <a:effectLst/>
                          <a:latin typeface="Times New Roman" panose="02020603050405020304" pitchFamily="18" charset="0"/>
                          <a:cs typeface="Times New Roman" panose="02020603050405020304" pitchFamily="18" charset="0"/>
                        </a:rPr>
                        <a:t>trợ</a:t>
                      </a:r>
                      <a:endParaRPr lang="en-US" sz="1400" i="1" dirty="0" smtClean="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34360585"/>
                  </a:ext>
                </a:extLst>
              </a:tr>
              <a:tr h="636869">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vi-VN" sz="1600" dirty="0" smtClean="0">
                          <a:latin typeface="Times New Roman" panose="02020603050405020304" pitchFamily="18" charset="0"/>
                          <a:cs typeface="Times New Roman" panose="02020603050405020304" pitchFamily="18" charset="0"/>
                        </a:rPr>
                        <a:t>Thống kê số lượng bán theo ngày, tuần của từng loại</a:t>
                      </a:r>
                      <a:r>
                        <a:rPr lang="en-US" sz="160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mặt 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tiêu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thụ</a:t>
                      </a:r>
                      <a:r>
                        <a:rPr lang="en-US" sz="1600" dirty="0" smtClean="0">
                          <a:latin typeface="Times New Roman" panose="02020603050405020304" pitchFamily="18" charset="0"/>
                          <a:cs typeface="Times New Roman" panose="02020603050405020304" pitchFamily="18" charset="0"/>
                        </a:rPr>
                        <a:t>,</a:t>
                      </a:r>
                      <a:r>
                        <a:rPr lang="en-US" sz="1600" baseline="0" dirty="0" smtClean="0">
                          <a:latin typeface="Times New Roman" panose="02020603050405020304" pitchFamily="18" charset="0"/>
                          <a:cs typeface="Times New Roman" panose="02020603050405020304" pitchFamily="18" charset="0"/>
                        </a:rPr>
                        <a:t> </a:t>
                      </a:r>
                      <a:r>
                        <a:rPr lang="vi-VN" sz="1600" dirty="0" smtClean="0">
                          <a:latin typeface="Times New Roman" panose="02020603050405020304" pitchFamily="18" charset="0"/>
                          <a:cs typeface="Times New Roman" panose="02020603050405020304" pitchFamily="18" charset="0"/>
                        </a:rPr>
                        <a:t>số lượng khách hàng mới/cũ theo từng năm.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latin typeface="Times New Roman" panose="02020603050405020304" pitchFamily="18" charset="0"/>
                          <a:cs typeface="Times New Roman" panose="02020603050405020304" pitchFamily="18" charset="0"/>
                        </a:rPr>
                        <a:t>95%</a:t>
                      </a:r>
                    </a:p>
                  </a:txBody>
                  <a:tcPr anchor="ctr"/>
                </a:tc>
                <a:tc>
                  <a:txBody>
                    <a:bodyPr/>
                    <a:lstStyle/>
                    <a:p>
                      <a:pPr algn="ctr"/>
                      <a:endParaRPr lang="en-US" sz="1400" i="1"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521722"/>
                  </a:ext>
                </a:extLst>
              </a:tr>
            </a:tbl>
          </a:graphicData>
        </a:graphic>
      </p:graphicFrame>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1</a:t>
            </a:fld>
            <a:endParaRPr lang="en-VN" dirty="0"/>
          </a:p>
        </p:txBody>
      </p:sp>
    </p:spTree>
    <p:extLst>
      <p:ext uri="{BB962C8B-B14F-4D97-AF65-F5344CB8AC3E}">
        <p14:creationId xmlns:p14="http://schemas.microsoft.com/office/powerpoint/2010/main" val="2528995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Cơ</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Sở</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Dữ</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102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957" t="4643" r="584" b="1372"/>
          <a:stretch/>
        </p:blipFill>
        <p:spPr bwMode="auto">
          <a:xfrm>
            <a:off x="830424" y="712586"/>
            <a:ext cx="10151706" cy="564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77415" y="6317124"/>
            <a:ext cx="2457724" cy="369332"/>
          </a:xfrm>
          <a:prstGeom prst="rect">
            <a:avLst/>
          </a:prstGeom>
        </p:spPr>
        <p:txBody>
          <a:bodyPr wrap="none">
            <a:spAutoFit/>
          </a:bodyPr>
          <a:lstStyle/>
          <a:p>
            <a:r>
              <a:rPr lang="en-US" dirty="0" err="1">
                <a:latin typeface="Times New Roman" panose="02020603050405020304" pitchFamily="18" charset="0"/>
                <a:ea typeface="SimSun" panose="02010600030101010101" pitchFamily="2" charset="-122"/>
              </a:rPr>
              <a:t>Mô</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hình</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dữ</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liệu</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quan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hệ</a:t>
            </a:r>
            <a:endParaRPr lang="en-US" dirty="0"/>
          </a:p>
        </p:txBody>
      </p:sp>
      <p:sp>
        <p:nvSpPr>
          <p:cNvPr id="3" name="Slide Number Placeholder 2"/>
          <p:cNvSpPr>
            <a:spLocks noGrp="1"/>
          </p:cNvSpPr>
          <p:nvPr>
            <p:ph type="sldNum" sz="quarter" idx="12"/>
          </p:nvPr>
        </p:nvSpPr>
        <p:spPr>
          <a:xfrm>
            <a:off x="11686443" y="12562"/>
            <a:ext cx="505557" cy="365125"/>
          </a:xfrm>
        </p:spPr>
        <p:txBody>
          <a:bodyPr/>
          <a:lstStyle/>
          <a:p>
            <a:fld id="{D379440A-2DED-3643-ADED-9B5C83E7D828}" type="slidenum">
              <a:rPr lang="en-VN" smtClean="0"/>
              <a:pPr/>
              <a:t>19</a:t>
            </a:fld>
            <a:endParaRPr lang="en-VN" dirty="0"/>
          </a:p>
        </p:txBody>
      </p:sp>
    </p:spTree>
    <p:extLst>
      <p:ext uri="{BB962C8B-B14F-4D97-AF65-F5344CB8AC3E}">
        <p14:creationId xmlns:p14="http://schemas.microsoft.com/office/powerpoint/2010/main" val="356364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9079" y="755374"/>
            <a:ext cx="10654366" cy="5580859"/>
          </a:xfrm>
          <a:prstGeom prst="rect">
            <a:avLst/>
          </a:prstGeom>
        </p:spPr>
      </p:pic>
      <p:sp>
        <p:nvSpPr>
          <p:cNvPr id="3" name="TextBox 2"/>
          <p:cNvSpPr txBox="1"/>
          <p:nvPr/>
        </p:nvSpPr>
        <p:spPr>
          <a:xfrm>
            <a:off x="4857562" y="6336233"/>
            <a:ext cx="2677400"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đăng</a:t>
            </a:r>
            <a:r>
              <a:rPr lang="en-US" dirty="0" smtClean="0"/>
              <a:t> </a:t>
            </a:r>
            <a:r>
              <a:rPr lang="en-US" dirty="0" err="1" smtClean="0"/>
              <a:t>nhập</a:t>
            </a:r>
            <a:endParaRPr lang="en-US" dirty="0"/>
          </a:p>
        </p:txBody>
      </p:sp>
      <p:sp>
        <p:nvSpPr>
          <p:cNvPr id="5" name="Slide Number Placeholder 4"/>
          <p:cNvSpPr>
            <a:spLocks noGrp="1"/>
          </p:cNvSpPr>
          <p:nvPr>
            <p:ph type="sldNum" sz="quarter" idx="12"/>
          </p:nvPr>
        </p:nvSpPr>
        <p:spPr>
          <a:xfrm>
            <a:off x="11686443" y="0"/>
            <a:ext cx="505557" cy="365125"/>
          </a:xfrm>
        </p:spPr>
        <p:txBody>
          <a:bodyPr/>
          <a:lstStyle/>
          <a:p>
            <a:fld id="{D379440A-2DED-3643-ADED-9B5C83E7D828}" type="slidenum">
              <a:rPr lang="en-VN" smtClean="0"/>
              <a:pPr/>
              <a:t>20</a:t>
            </a:fld>
            <a:endParaRPr lang="en-VN" dirty="0"/>
          </a:p>
        </p:txBody>
      </p:sp>
    </p:spTree>
    <p:extLst>
      <p:ext uri="{BB962C8B-B14F-4D97-AF65-F5344CB8AC3E}">
        <p14:creationId xmlns:p14="http://schemas.microsoft.com/office/powerpoint/2010/main" val="141395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55374"/>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Thiết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Kế</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Giao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Diện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857562" y="6336233"/>
            <a:ext cx="2508572" cy="369332"/>
          </a:xfrm>
          <a:prstGeom prst="rect">
            <a:avLst/>
          </a:prstGeom>
          <a:noFill/>
        </p:spPr>
        <p:txBody>
          <a:bodyPr wrap="none" rtlCol="0">
            <a:spAutoFit/>
          </a:bodyPr>
          <a:lstStyle/>
          <a:p>
            <a:r>
              <a:rPr lang="en-US" dirty="0" err="1" smtClean="0"/>
              <a:t>Giao</a:t>
            </a:r>
            <a:r>
              <a:rPr lang="en-US" dirty="0" smtClean="0"/>
              <a:t> </a:t>
            </a:r>
            <a:r>
              <a:rPr lang="en-US" dirty="0" err="1" smtClean="0"/>
              <a:t>diện</a:t>
            </a:r>
            <a:r>
              <a:rPr lang="en-US" dirty="0" smtClean="0"/>
              <a:t> </a:t>
            </a:r>
            <a:r>
              <a:rPr lang="en-US" dirty="0" err="1" smtClean="0"/>
              <a:t>trang</a:t>
            </a:r>
            <a:r>
              <a:rPr lang="en-US" dirty="0" smtClean="0"/>
              <a:t> </a:t>
            </a:r>
            <a:r>
              <a:rPr lang="en-US" dirty="0" err="1" smtClean="0"/>
              <a:t>đặt</a:t>
            </a:r>
            <a:r>
              <a:rPr lang="en-US" dirty="0" smtClean="0"/>
              <a:t> </a:t>
            </a:r>
            <a:r>
              <a:rPr lang="en-US" dirty="0" err="1" smtClean="0"/>
              <a:t>hàng</a:t>
            </a:r>
            <a:endParaRPr lang="en-US" dirty="0"/>
          </a:p>
        </p:txBody>
      </p:sp>
      <p:pic>
        <p:nvPicPr>
          <p:cNvPr id="5" name="Picture 4"/>
          <p:cNvPicPr>
            <a:picLocks noChangeAspect="1"/>
          </p:cNvPicPr>
          <p:nvPr/>
        </p:nvPicPr>
        <p:blipFill>
          <a:blip r:embed="rId3"/>
          <a:stretch>
            <a:fillRect/>
          </a:stretch>
        </p:blipFill>
        <p:spPr>
          <a:xfrm>
            <a:off x="3235729" y="759078"/>
            <a:ext cx="5921066" cy="5577155"/>
          </a:xfrm>
          <a:prstGeom prst="rect">
            <a:avLst/>
          </a:prstGeom>
        </p:spPr>
      </p:pic>
      <p:sp>
        <p:nvSpPr>
          <p:cNvPr id="6" name="Slide Number Placeholder 5"/>
          <p:cNvSpPr>
            <a:spLocks noGrp="1"/>
          </p:cNvSpPr>
          <p:nvPr>
            <p:ph type="sldNum" sz="quarter" idx="12"/>
          </p:nvPr>
        </p:nvSpPr>
        <p:spPr>
          <a:xfrm>
            <a:off x="11686443" y="-3704"/>
            <a:ext cx="505557" cy="365125"/>
          </a:xfrm>
        </p:spPr>
        <p:txBody>
          <a:bodyPr/>
          <a:lstStyle/>
          <a:p>
            <a:fld id="{D379440A-2DED-3643-ADED-9B5C83E7D828}" type="slidenum">
              <a:rPr lang="en-VN" smtClean="0"/>
              <a:pPr/>
              <a:t>21</a:t>
            </a:fld>
            <a:endParaRPr lang="en-VN" dirty="0"/>
          </a:p>
        </p:txBody>
      </p:sp>
    </p:spTree>
    <p:extLst>
      <p:ext uri="{BB962C8B-B14F-4D97-AF65-F5344CB8AC3E}">
        <p14:creationId xmlns:p14="http://schemas.microsoft.com/office/powerpoint/2010/main" val="1615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smtClean="0">
                <a:latin typeface="Times New Roman" panose="02020603050405020304" pitchFamily="18" charset="0"/>
                <a:cs typeface="Times New Roman" panose="02020603050405020304" pitchFamily="18" charset="0"/>
              </a:rPr>
              <a:t>5. </a:t>
            </a:r>
            <a:r>
              <a:rPr lang="en-US" b="1" dirty="0" err="1" smtClean="0">
                <a:latin typeface="Times New Roman" panose="02020603050405020304" pitchFamily="18" charset="0"/>
                <a:cs typeface="Times New Roman" panose="02020603050405020304" pitchFamily="18" charset="0"/>
              </a:rPr>
              <a:t>KẾT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22</a:t>
            </a:fld>
            <a:endParaRPr lang="en-VN" dirty="0"/>
          </a:p>
        </p:txBody>
      </p:sp>
    </p:spTree>
    <p:extLst>
      <p:ext uri="{BB962C8B-B14F-4D97-AF65-F5344CB8AC3E}">
        <p14:creationId xmlns:p14="http://schemas.microsoft.com/office/powerpoint/2010/main" val="1956838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957"/>
            <a:ext cx="12192000" cy="6001643"/>
          </a:xfrm>
          <a:prstGeom prst="rect">
            <a:avLst/>
          </a:prstGeom>
          <a:noFill/>
        </p:spPr>
        <p:txBody>
          <a:bodyPr wrap="square" rtlCol="0">
            <a:spAutoFit/>
          </a:bodyPr>
          <a:lstStyle/>
          <a:p>
            <a:r>
              <a:rPr lang="vi-VN" sz="3400" i="1" dirty="0" smtClean="0">
                <a:latin typeface="+mj-lt"/>
              </a:rPr>
              <a:t>Kết </a:t>
            </a:r>
            <a:r>
              <a:rPr lang="vi-VN" sz="3400" i="1" dirty="0">
                <a:latin typeface="+mj-lt"/>
              </a:rPr>
              <a:t>quả đạt được từ dự án</a:t>
            </a:r>
            <a:r>
              <a:rPr lang="vi-VN" sz="3400" i="1" dirty="0" smtClean="0">
                <a:latin typeface="+mj-lt"/>
              </a:rPr>
              <a:t>:</a:t>
            </a:r>
            <a:r>
              <a:rPr lang="en-US" sz="3400" i="1" dirty="0" smtClean="0">
                <a:latin typeface="+mj-lt"/>
              </a:rPr>
              <a:t/>
            </a:r>
            <a:br>
              <a:rPr lang="en-US" sz="3400" i="1" dirty="0" smtClean="0">
                <a:latin typeface="+mj-lt"/>
              </a:rPr>
            </a:br>
            <a:endParaRPr lang="vi-VN" sz="3400" i="1" dirty="0">
              <a:latin typeface="+mj-lt"/>
            </a:endParaRPr>
          </a:p>
          <a:p>
            <a:r>
              <a:rPr lang="en-US" sz="3200" i="1" dirty="0" smtClean="0">
                <a:latin typeface="Times New Roman" panose="02020603050405020304" pitchFamily="18" charset="0"/>
                <a:cs typeface="Times New Roman" panose="02020603050405020304" pitchFamily="18" charset="0"/>
              </a:rPr>
              <a:t>1. </a:t>
            </a:r>
            <a:r>
              <a:rPr lang="vi-VN" sz="3200" i="1" dirty="0" smtClean="0">
                <a:latin typeface="Times New Roman" panose="02020603050405020304" pitchFamily="18" charset="0"/>
                <a:cs typeface="Times New Roman" panose="02020603050405020304" pitchFamily="18" charset="0"/>
              </a:rPr>
              <a:t>Các chức năng chính:</a:t>
            </a:r>
            <a:r>
              <a:rPr lang="vi-VN" sz="2800" i="1" dirty="0">
                <a:latin typeface="+mj-lt"/>
              </a:rPr>
              <a:t/>
            </a:r>
            <a:br>
              <a:rPr lang="vi-VN" sz="2800" i="1" dirty="0">
                <a:latin typeface="+mj-lt"/>
              </a:rPr>
            </a:br>
            <a:r>
              <a:rPr lang="en-US" sz="2800" i="1" dirty="0" smtClean="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Đăng nhập, đăng xuất, đổi mật khẩu: Đảm bảo an toàn và bảo mật.</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trị người dùng: Quản lý tài khoản, vai trò, quyền hạn.</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Quản lý danh mục: Loại hàng, mặt hàng, khách hàng, nhân viên, phòng ban.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Khách hàng tra cứu sản phẩm: Tìm kiếm linh hoạt theo tên, loại, loại phụ.</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hàng, thanh toán, hủy hàng: Quy trình thuận tiện.</a:t>
            </a:r>
            <a:br>
              <a:rPr lang="vi-VN" sz="28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Nhân viên xuất hóa đơn: Nhanh chóng, chuyên nghiệp.</a:t>
            </a:r>
            <a:br>
              <a:rPr lang="vi-VN"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Theo </a:t>
            </a:r>
            <a:r>
              <a:rPr lang="en-US" sz="2800" dirty="0" err="1" smtClean="0">
                <a:latin typeface="Times New Roman" panose="02020603050405020304" pitchFamily="18" charset="0"/>
                <a:cs typeface="Times New Roman" panose="02020603050405020304" pitchFamily="18" charset="0"/>
              </a:rPr>
              <a:t>dõi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en-US" sz="3200" i="1" dirty="0" smtClean="0">
                <a:latin typeface="Times New Roman" panose="02020603050405020304" pitchFamily="18" charset="0"/>
                <a:cs typeface="Times New Roman" panose="02020603050405020304" pitchFamily="18" charset="0"/>
              </a:rPr>
              <a:t>2. </a:t>
            </a:r>
            <a:r>
              <a:rPr lang="vi-VN" sz="3200" i="1" dirty="0" smtClean="0">
                <a:latin typeface="Times New Roman" panose="02020603050405020304" pitchFamily="18" charset="0"/>
                <a:cs typeface="Times New Roman" panose="02020603050405020304" pitchFamily="18" charset="0"/>
              </a:rPr>
              <a:t>Kết </a:t>
            </a:r>
            <a:r>
              <a:rPr lang="vi-VN" sz="3200" i="1" dirty="0">
                <a:latin typeface="Times New Roman" panose="02020603050405020304" pitchFamily="18" charset="0"/>
                <a:cs typeface="Times New Roman" panose="02020603050405020304" pitchFamily="18" charset="0"/>
              </a:rPr>
              <a:t>quả đạt được:</a:t>
            </a:r>
          </a:p>
          <a:p>
            <a:r>
              <a:rPr lang="en-US" sz="2800" i="1" dirty="0">
                <a:latin typeface="+mj-lt"/>
              </a:rPr>
              <a:t>	</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Thể </a:t>
            </a:r>
            <a:r>
              <a:rPr lang="vi-VN" sz="2800" dirty="0">
                <a:latin typeface="Times New Roman" panose="02020603050405020304" pitchFamily="18" charset="0"/>
                <a:cs typeface="Times New Roman" panose="02020603050405020304" pitchFamily="18" charset="0"/>
              </a:rPr>
              <a:t>hiện sự hợp tác hiệu quả của nhóm.</a:t>
            </a:r>
          </a:p>
          <a:p>
            <a:r>
              <a:rPr lang="en-US" sz="2800" dirty="0" smtClean="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Đặt </a:t>
            </a:r>
            <a:r>
              <a:rPr lang="vi-VN" sz="2800" dirty="0">
                <a:latin typeface="Times New Roman" panose="02020603050405020304" pitchFamily="18" charset="0"/>
                <a:cs typeface="Times New Roman" panose="02020603050405020304" pitchFamily="18" charset="0"/>
              </a:rPr>
              <a:t>nền tảng cho cải tiến và phát triển trong tương lai.</a:t>
            </a:r>
          </a:p>
        </p:txBody>
      </p:sp>
      <p:sp>
        <p:nvSpPr>
          <p:cNvPr id="4"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
            <a:ext cx="6904384" cy="703957"/>
          </a:xfrm>
        </p:spPr>
        <p:txBody>
          <a:body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Kết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Luận</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13148"/>
            <a:ext cx="505557" cy="365125"/>
          </a:xfrm>
        </p:spPr>
        <p:txBody>
          <a:bodyPr/>
          <a:lstStyle/>
          <a:p>
            <a:fld id="{D379440A-2DED-3643-ADED-9B5C83E7D828}" type="slidenum">
              <a:rPr lang="en-VN" smtClean="0"/>
              <a:pPr/>
              <a:t>23</a:t>
            </a:fld>
            <a:endParaRPr lang="en-VN" dirty="0"/>
          </a:p>
        </p:txBody>
      </p:sp>
    </p:spTree>
    <p:extLst>
      <p:ext uri="{BB962C8B-B14F-4D97-AF65-F5344CB8AC3E}">
        <p14:creationId xmlns:p14="http://schemas.microsoft.com/office/powerpoint/2010/main" val="4039235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6</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THAM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24</a:t>
            </a:fld>
            <a:endParaRPr lang="en-VN" dirty="0"/>
          </a:p>
        </p:txBody>
      </p:sp>
    </p:spTree>
    <p:extLst>
      <p:ext uri="{BB962C8B-B14F-4D97-AF65-F5344CB8AC3E}">
        <p14:creationId xmlns:p14="http://schemas.microsoft.com/office/powerpoint/2010/main" val="285016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211495" y="746450"/>
            <a:ext cx="11980505" cy="5943599"/>
          </a:xfrm>
        </p:spPr>
        <p:txBody>
          <a:bodyPr/>
          <a:lstStyle/>
          <a:p>
            <a:r>
              <a:rPr lang="en-US" sz="2800" b="1" dirty="0" err="1" smtClean="0">
                <a:latin typeface="Times New Roman" panose="02020603050405020304" pitchFamily="18" charset="0"/>
                <a:cs typeface="Times New Roman" panose="02020603050405020304" pitchFamily="18" charset="0"/>
              </a:rPr>
              <a:t>Tiếng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Việt</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[1] </a:t>
            </a:r>
            <a:r>
              <a:rPr lang="en-US" sz="2600" dirty="0" err="1" smtClean="0">
                <a:latin typeface="Times New Roman" panose="02020603050405020304" pitchFamily="18" charset="0"/>
                <a:cs typeface="Times New Roman" panose="02020603050405020304" pitchFamily="18" charset="0"/>
              </a:rPr>
              <a:t>Hoàng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Thị</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Liên</a:t>
            </a:r>
            <a:r>
              <a:rPr lang="en-US" sz="2600" dirty="0" smtClean="0">
                <a:latin typeface="Times New Roman" panose="02020603050405020304" pitchFamily="18" charset="0"/>
                <a:cs typeface="Times New Roman" panose="02020603050405020304" pitchFamily="18" charset="0"/>
              </a:rPr>
              <a:t> Chi,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Lễ</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cơ</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sở</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dữ</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liệu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2021</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[2] </a:t>
            </a:r>
            <a:r>
              <a:rPr lang="en-US" sz="2600" dirty="0" err="1" smtClean="0">
                <a:latin typeface="Times New Roman" panose="02020603050405020304" pitchFamily="18" charset="0"/>
                <a:cs typeface="Times New Roman" panose="02020603050405020304" pitchFamily="18" charset="0"/>
              </a:rPr>
              <a:t>Phạm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Cương</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Nguyễn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Trần</a:t>
            </a:r>
            <a:r>
              <a:rPr lang="en-US" sz="2600" dirty="0" smtClean="0">
                <a:latin typeface="Times New Roman" panose="02020603050405020304" pitchFamily="18" charset="0"/>
                <a:cs typeface="Times New Roman" panose="02020603050405020304" pitchFamily="18" charset="0"/>
              </a:rPr>
              <a:t> Minh </a:t>
            </a:r>
            <a:r>
              <a:rPr lang="en-US" sz="2600" dirty="0" err="1" smtClean="0">
                <a:latin typeface="Times New Roman" panose="02020603050405020304" pitchFamily="18" charset="0"/>
                <a:cs typeface="Times New Roman" panose="02020603050405020304" pitchFamily="18" charset="0"/>
              </a:rPr>
              <a:t>Thư</a:t>
            </a:r>
            <a:r>
              <a:rPr lang="en-US" sz="2600" dirty="0" smtClean="0">
                <a:latin typeface="Times New Roman" panose="02020603050405020304" pitchFamily="18" charset="0"/>
                <a:cs typeface="Times New Roman" panose="02020603050405020304" pitchFamily="18" charset="0"/>
              </a:rPr>
              <a:t> – </a:t>
            </a:r>
            <a:r>
              <a:rPr lang="en-US" sz="2600" dirty="0" err="1" smtClean="0">
                <a:latin typeface="Times New Roman" panose="02020603050405020304" pitchFamily="18" charset="0"/>
                <a:cs typeface="Times New Roman" panose="02020603050405020304" pitchFamily="18" charset="0"/>
              </a:rPr>
              <a:t>Hồ</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Quốc</a:t>
            </a:r>
            <a:r>
              <a:rPr lang="en-US" sz="2600"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Giáo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trình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Phân</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tích</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thiết</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kế</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hệ</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thống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thông</a:t>
            </a:r>
            <a:r>
              <a:rPr lang="en-US" sz="2600" i="1" dirty="0" smtClean="0">
                <a:latin typeface="Times New Roman" panose="02020603050405020304" pitchFamily="18" charset="0"/>
                <a:cs typeface="Times New Roman" panose="02020603050405020304" pitchFamily="18" charset="0"/>
              </a:rPr>
              <a:t> tin </a:t>
            </a:r>
            <a:r>
              <a:rPr lang="en-US" sz="2600" i="1" dirty="0" err="1" smtClean="0">
                <a:latin typeface="Times New Roman" panose="02020603050405020304" pitchFamily="18" charset="0"/>
                <a:cs typeface="Times New Roman" panose="02020603050405020304" pitchFamily="18" charset="0"/>
              </a:rPr>
              <a:t>theo</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hướng</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đối</a:t>
            </a:r>
            <a:r>
              <a:rPr lang="en-US" sz="2600" i="1" dirty="0" smtClean="0">
                <a:latin typeface="Times New Roman" panose="02020603050405020304" pitchFamily="18" charset="0"/>
                <a:cs typeface="Times New Roman" panose="02020603050405020304" pitchFamily="18" charset="0"/>
              </a:rPr>
              <a:t> </a:t>
            </a:r>
            <a:r>
              <a:rPr lang="en-US" sz="2600" i="1" dirty="0" err="1" smtClean="0">
                <a:latin typeface="Times New Roman" panose="02020603050405020304" pitchFamily="18" charset="0"/>
                <a:cs typeface="Times New Roman" panose="02020603050405020304" pitchFamily="18" charset="0"/>
              </a:rPr>
              <a:t>tượng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xuất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2022.</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[3]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CNTT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Bài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giảng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HTTT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Lưu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bộ</a:t>
            </a:r>
            <a:r>
              <a:rPr lang="en-US" sz="2600" dirty="0" smtClean="0">
                <a:latin typeface="Times New Roman" panose="02020603050405020304" pitchFamily="18" charset="0"/>
                <a:cs typeface="Times New Roman" panose="02020603050405020304" pitchFamily="18" charset="0"/>
              </a:rPr>
              <a:t>, 2023.</a:t>
            </a: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050" dirty="0" smtClean="0">
                <a:latin typeface="Times New Roman" panose="02020603050405020304" pitchFamily="18" charset="0"/>
                <a:cs typeface="Times New Roman" panose="02020603050405020304" pitchFamily="18" charset="0"/>
              </a:rPr>
              <a:t/>
            </a:r>
            <a:br>
              <a:rPr lang="en-US" sz="105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Tiếng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Anh</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[4] Joseph D. Booth, Angular succinctly, 2019.</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Website</a:t>
            </a:r>
            <a:r>
              <a:rPr lang="en-US" sz="1000" b="1" dirty="0" smtClean="0">
                <a:latin typeface="Times New Roman" panose="02020603050405020304" pitchFamily="18" charset="0"/>
                <a:cs typeface="Times New Roman" panose="02020603050405020304" pitchFamily="18" charset="0"/>
              </a:rPr>
              <a:t/>
            </a:r>
            <a:br>
              <a:rPr lang="en-US" sz="10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[5] </a:t>
            </a:r>
            <a:r>
              <a:rPr lang="en-US" sz="2600" u="sng" dirty="0" smtClean="0">
                <a:latin typeface="Times New Roman" panose="02020603050405020304" pitchFamily="18" charset="0"/>
                <a:cs typeface="Times New Roman" panose="02020603050405020304" pitchFamily="18" charset="0"/>
              </a:rPr>
              <a:t>https://</a:t>
            </a:r>
            <a:r>
              <a:rPr lang="en-US" sz="2600" u="sng" dirty="0" err="1" smtClean="0">
                <a:latin typeface="Times New Roman" panose="02020603050405020304" pitchFamily="18" charset="0"/>
                <a:cs typeface="Times New Roman" panose="02020603050405020304" pitchFamily="18" charset="0"/>
              </a:rPr>
              <a:t>sandbox.vnpayment.vn</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apis</a:t>
            </a:r>
            <a:r>
              <a:rPr lang="en-US" sz="2600" u="sng" dirty="0" smtClean="0">
                <a:latin typeface="Times New Roman" panose="02020603050405020304" pitchFamily="18" charset="0"/>
                <a:cs typeface="Times New Roman" panose="02020603050405020304" pitchFamily="18" charset="0"/>
              </a:rPr>
              <a:t>/docs/</a:t>
            </a:r>
            <a:r>
              <a:rPr lang="en-US" sz="2600" u="sng" dirty="0" err="1" smtClean="0">
                <a:latin typeface="Times New Roman" panose="02020603050405020304" pitchFamily="18" charset="0"/>
                <a:cs typeface="Times New Roman" panose="02020603050405020304" pitchFamily="18" charset="0"/>
              </a:rPr>
              <a:t>thanh</a:t>
            </a:r>
            <a:r>
              <a:rPr lang="en-US" sz="2600" u="sng" dirty="0" smtClean="0">
                <a:latin typeface="Times New Roman" panose="02020603050405020304" pitchFamily="18" charset="0"/>
                <a:cs typeface="Times New Roman" panose="02020603050405020304" pitchFamily="18" charset="0"/>
              </a:rPr>
              <a:t>-</a:t>
            </a:r>
            <a:r>
              <a:rPr lang="en-US" sz="2600" u="sng" dirty="0" err="1" smtClean="0">
                <a:latin typeface="Times New Roman" panose="02020603050405020304" pitchFamily="18" charset="0"/>
                <a:cs typeface="Times New Roman" panose="02020603050405020304" pitchFamily="18" charset="0"/>
              </a:rPr>
              <a:t>toan</a:t>
            </a:r>
            <a:r>
              <a:rPr lang="en-US" sz="2600" u="sng" dirty="0" smtClean="0">
                <a:latin typeface="Times New Roman" panose="02020603050405020304" pitchFamily="18" charset="0"/>
                <a:cs typeface="Times New Roman" panose="02020603050405020304" pitchFamily="18" charset="0"/>
              </a:rPr>
              <a:t>-pay/</a:t>
            </a:r>
            <a:r>
              <a:rPr lang="en-US" sz="2600" u="sng" dirty="0" err="1" smtClean="0">
                <a:latin typeface="Times New Roman" panose="02020603050405020304" pitchFamily="18" charset="0"/>
                <a:cs typeface="Times New Roman" panose="02020603050405020304" pitchFamily="18" charset="0"/>
              </a:rPr>
              <a:t>pay.html</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[6] </a:t>
            </a:r>
            <a:r>
              <a:rPr lang="en-US" sz="2600" u="sng" dirty="0" smtClean="0">
                <a:latin typeface="Times New Roman" panose="02020603050405020304" pitchFamily="18" charset="0"/>
                <a:cs typeface="Times New Roman" panose="02020603050405020304" pitchFamily="18" charset="0"/>
                <a:hlinkClick r:id="rId2"/>
              </a:rPr>
              <a:t>https://</a:t>
            </a:r>
            <a:r>
              <a:rPr lang="en-US" sz="2600" u="sng" dirty="0" err="1" smtClean="0">
                <a:latin typeface="Times New Roman" panose="02020603050405020304" pitchFamily="18" charset="0"/>
                <a:cs typeface="Times New Roman" panose="02020603050405020304" pitchFamily="18" charset="0"/>
                <a:hlinkClick r:id="rId2"/>
              </a:rPr>
              <a:t>www.w3schools.com</a:t>
            </a:r>
            <a:r>
              <a:rPr lang="en-US" sz="2600" u="sng" dirty="0" smtClean="0">
                <a:latin typeface="Times New Roman" panose="02020603050405020304" pitchFamily="18" charset="0"/>
                <a:cs typeface="Times New Roman" panose="02020603050405020304" pitchFamily="18" charset="0"/>
                <a:hlinkClick r:id="rId2"/>
              </a:rPr>
              <a:t>/</a:t>
            </a:r>
            <a:r>
              <a:rPr lang="en-US" sz="2600" dirty="0" smtClean="0">
                <a:latin typeface="Times New Roman" panose="02020603050405020304" pitchFamily="18" charset="0"/>
                <a:cs typeface="Times New Roman" panose="02020603050405020304" pitchFamily="18" charset="0"/>
              </a:rPr>
              <a:t/>
            </a:r>
            <a:br>
              <a:rPr lang="en-US" sz="2600" dirty="0" smtClean="0">
                <a:latin typeface="Times New Roman" panose="02020603050405020304" pitchFamily="18" charset="0"/>
                <a:cs typeface="Times New Roman" panose="02020603050405020304" pitchFamily="18" charset="0"/>
              </a:rPr>
            </a:br>
            <a:r>
              <a:rPr lang="en-US" sz="2600" dirty="0" smtClean="0">
                <a:latin typeface="Times New Roman" panose="02020603050405020304" pitchFamily="18" charset="0"/>
                <a:cs typeface="Times New Roman" panose="02020603050405020304" pitchFamily="18" charset="0"/>
              </a:rPr>
              <a:t>[7] https://</a:t>
            </a:r>
            <a:r>
              <a:rPr lang="en-US" sz="2600" dirty="0" err="1" smtClean="0">
                <a:latin typeface="Times New Roman" panose="02020603050405020304" pitchFamily="18" charset="0"/>
                <a:cs typeface="Times New Roman" panose="02020603050405020304" pitchFamily="18" charset="0"/>
              </a:rPr>
              <a:t>learn.microsoft.com</a:t>
            </a:r>
            <a:r>
              <a:rPr lang="en-US" sz="2600" dirty="0" smtClean="0">
                <a:latin typeface="Times New Roman" panose="02020603050405020304" pitchFamily="18" charset="0"/>
                <a:cs typeface="Times New Roman" panose="02020603050405020304" pitchFamily="18" charset="0"/>
              </a:rPr>
              <a:t>/</a:t>
            </a:r>
            <a:r>
              <a:rPr lang="en-US" sz="2600" dirty="0" err="1" smtClean="0">
                <a:latin typeface="Times New Roman" panose="02020603050405020304" pitchFamily="18" charset="0"/>
                <a:cs typeface="Times New Roman" panose="02020603050405020304" pitchFamily="18" charset="0"/>
              </a:rPr>
              <a:t>en</a:t>
            </a:r>
            <a:r>
              <a:rPr lang="en-US" sz="2600" dirty="0" smtClean="0">
                <a:latin typeface="Times New Roman" panose="02020603050405020304" pitchFamily="18" charset="0"/>
                <a:cs typeface="Times New Roman" panose="02020603050405020304" pitchFamily="18" charset="0"/>
              </a:rPr>
              <a:t>-us/</a:t>
            </a:r>
            <a:r>
              <a:rPr lang="en-US" sz="2600" dirty="0" err="1" smtClean="0">
                <a:latin typeface="Times New Roman" panose="02020603050405020304" pitchFamily="18" charset="0"/>
                <a:cs typeface="Times New Roman" panose="02020603050405020304" pitchFamily="18" charset="0"/>
              </a:rPr>
              <a:t>aspnet</a:t>
            </a:r>
            <a:r>
              <a:rPr lang="en-US" sz="2600" dirty="0" smtClean="0">
                <a:latin typeface="Times New Roman" panose="02020603050405020304" pitchFamily="18" charset="0"/>
                <a:cs typeface="Times New Roman" panose="02020603050405020304" pitchFamily="18" charset="0"/>
              </a:rPr>
              <a:t>/core/?view=</a:t>
            </a:r>
            <a:r>
              <a:rPr lang="en-US" sz="2600" dirty="0" err="1" smtClean="0">
                <a:latin typeface="Times New Roman" panose="02020603050405020304" pitchFamily="18" charset="0"/>
                <a:cs typeface="Times New Roman" panose="02020603050405020304" pitchFamily="18" charset="0"/>
              </a:rPr>
              <a:t>aspnetcore</a:t>
            </a:r>
            <a:r>
              <a:rPr lang="en-US" sz="2600" dirty="0" smtClean="0">
                <a:latin typeface="Times New Roman" panose="02020603050405020304" pitchFamily="18" charset="0"/>
                <a:cs typeface="Times New Roman" panose="02020603050405020304" pitchFamily="18" charset="0"/>
              </a:rPr>
              <a:t>-8.0</a:t>
            </a:r>
            <a:endParaRPr lang="en-US" sz="2600" b="1" dirty="0">
              <a:latin typeface="Times New Roman" panose="02020603050405020304" pitchFamily="18" charset="0"/>
              <a:cs typeface="Times New Roman" panose="02020603050405020304" pitchFamily="18" charset="0"/>
            </a:endParaRPr>
          </a:p>
        </p:txBody>
      </p:sp>
      <p:sp>
        <p:nvSpPr>
          <p:cNvPr id="3" name="Title 16">
            <a:extLst>
              <a:ext uri="{FF2B5EF4-FFF2-40B4-BE49-F238E27FC236}">
                <a16:creationId xmlns:a16="http://schemas.microsoft.com/office/drawing/2014/main" id="{51F73F70-20B4-5D5F-C7B7-686FC64AAF3D}"/>
              </a:ext>
            </a:extLst>
          </p:cNvPr>
          <p:cNvSpPr txBox="1">
            <a:spLocks/>
          </p:cNvSpPr>
          <p:nvPr/>
        </p:nvSpPr>
        <p:spPr>
          <a:xfrm>
            <a:off x="5287616" y="74646"/>
            <a:ext cx="6904384" cy="671804"/>
          </a:xfrm>
          <a:prstGeom prst="rect">
            <a:avLst/>
          </a:prstGeom>
        </p:spPr>
        <p:txBody>
          <a:bodyPr anchor="b"/>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200000"/>
              </a:lnSpc>
            </a:pPr>
            <a:r>
              <a:rPr lang="en-US" sz="3000" b="1" dirty="0" err="1" smtClean="0">
                <a:solidFill>
                  <a:schemeClr val="accent5"/>
                </a:solidFill>
                <a:latin typeface="Times New Roman" panose="02020603050405020304" pitchFamily="18" charset="0"/>
                <a:cs typeface="Times New Roman" panose="02020603050405020304" pitchFamily="18" charset="0"/>
              </a:rPr>
              <a:t>Tài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Liệu</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Tham</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Khảo</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25</a:t>
            </a:fld>
            <a:endParaRPr lang="en-VN" dirty="0"/>
          </a:p>
        </p:txBody>
      </p:sp>
    </p:spTree>
    <p:extLst>
      <p:ext uri="{BB962C8B-B14F-4D97-AF65-F5344CB8AC3E}">
        <p14:creationId xmlns:p14="http://schemas.microsoft.com/office/powerpoint/2010/main" val="1390525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pPr algn="ctr"/>
            <a:r>
              <a:rPr lang="en-US" b="1" dirty="0" err="1" smtClean="0">
                <a:latin typeface="Times New Roman" panose="02020603050405020304" pitchFamily="18" charset="0"/>
                <a:cs typeface="Times New Roman" panose="02020603050405020304" pitchFamily="18" charset="0"/>
              </a:rPr>
              <a:t>CẢM</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ĐÃ</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LẮNG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NGHE</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9049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0C85047-1550-B1F6-9A32-6F35D1693EE5}"/>
              </a:ext>
            </a:extLst>
          </p:cNvPr>
          <p:cNvGraphicFramePr>
            <a:graphicFrameLocks noGrp="1"/>
          </p:cNvGraphicFramePr>
          <p:nvPr>
            <p:extLst>
              <p:ext uri="{D42A27DB-BD31-4B8C-83A1-F6EECF244321}">
                <p14:modId xmlns:p14="http://schemas.microsoft.com/office/powerpoint/2010/main" val="4124423156"/>
              </p:ext>
            </p:extLst>
          </p:nvPr>
        </p:nvGraphicFramePr>
        <p:xfrm>
          <a:off x="442706" y="1036237"/>
          <a:ext cx="8972550" cy="4777740"/>
        </p:xfrm>
        <a:graphic>
          <a:graphicData uri="http://schemas.openxmlformats.org/drawingml/2006/table">
            <a:tbl>
              <a:tblPr firstRow="1" bandRow="1">
                <a:tableStyleId>{2D5ABB26-0587-4C30-8999-92F81FD0307C}</a:tableStyleId>
              </a:tblPr>
              <a:tblGrid>
                <a:gridCol w="700904">
                  <a:extLst>
                    <a:ext uri="{9D8B030D-6E8A-4147-A177-3AD203B41FA5}">
                      <a16:colId xmlns:a16="http://schemas.microsoft.com/office/drawing/2014/main" val="905323403"/>
                    </a:ext>
                  </a:extLst>
                </a:gridCol>
                <a:gridCol w="8271646">
                  <a:extLst>
                    <a:ext uri="{9D8B030D-6E8A-4147-A177-3AD203B41FA5}">
                      <a16:colId xmlns:a16="http://schemas.microsoft.com/office/drawing/2014/main" val="2368393747"/>
                    </a:ext>
                  </a:extLst>
                </a:gridCol>
              </a:tblGrid>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1</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Giới</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thiệu</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0318949"/>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2</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Khảo</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sát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332124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3</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Phân</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tích</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nghiệp</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vụ</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096154"/>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4</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Thiết</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kế</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cài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đặt</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1356798"/>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5</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err="1">
                          <a:solidFill>
                            <a:schemeClr val="tx1"/>
                          </a:solidFill>
                          <a:latin typeface="Times New Roman" panose="02020603050405020304" pitchFamily="18" charset="0"/>
                          <a:cs typeface="Times New Roman" panose="02020603050405020304" pitchFamily="18" charset="0"/>
                        </a:rPr>
                        <a:t>Kết</a:t>
                      </a:r>
                      <a:r>
                        <a:rPr lang="en-US" sz="3000" b="1">
                          <a:solidFill>
                            <a:schemeClr val="tx1"/>
                          </a:solidFill>
                          <a:latin typeface="Times New Roman" panose="02020603050405020304" pitchFamily="18" charset="0"/>
                          <a:cs typeface="Times New Roman" panose="02020603050405020304" pitchFamily="18" charset="0"/>
                        </a:rPr>
                        <a:t> </a:t>
                      </a:r>
                      <a:r>
                        <a:rPr lang="en-US" sz="3000" b="1" err="1">
                          <a:solidFill>
                            <a:schemeClr val="tx1"/>
                          </a:solidFill>
                          <a:latin typeface="Times New Roman" panose="02020603050405020304" pitchFamily="18" charset="0"/>
                          <a:cs typeface="Times New Roman" panose="02020603050405020304" pitchFamily="18" charset="0"/>
                        </a:rPr>
                        <a:t>luận</a:t>
                      </a:r>
                      <a:endParaRPr lang="en-US" sz="3000" b="1">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2430717"/>
                  </a:ext>
                </a:extLst>
              </a:tr>
              <a:tr h="796290">
                <a:tc>
                  <a:txBody>
                    <a:bodyPr/>
                    <a:lstStyle/>
                    <a:p>
                      <a:r>
                        <a:rPr lang="en-US" sz="3000" b="1" dirty="0" smtClean="0">
                          <a:solidFill>
                            <a:schemeClr val="tx1"/>
                          </a:solidFill>
                          <a:latin typeface="Times New Roman" panose="02020603050405020304" pitchFamily="18" charset="0"/>
                          <a:cs typeface="Times New Roman" panose="02020603050405020304" pitchFamily="18" charset="0"/>
                        </a:rPr>
                        <a:t>6</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3000" b="1" dirty="0" err="1">
                          <a:solidFill>
                            <a:schemeClr val="tx1"/>
                          </a:solidFill>
                          <a:latin typeface="Times New Roman" panose="02020603050405020304" pitchFamily="18" charset="0"/>
                          <a:cs typeface="Times New Roman" panose="02020603050405020304" pitchFamily="18" charset="0"/>
                        </a:rPr>
                        <a:t>Tài</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liệu</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tham</a:t>
                      </a:r>
                      <a:r>
                        <a:rPr lang="en-US" sz="3000" b="1" dirty="0">
                          <a:solidFill>
                            <a:schemeClr val="tx1"/>
                          </a:solidFill>
                          <a:latin typeface="Times New Roman" panose="02020603050405020304" pitchFamily="18" charset="0"/>
                          <a:cs typeface="Times New Roman" panose="02020603050405020304" pitchFamily="18" charset="0"/>
                        </a:rPr>
                        <a:t> </a:t>
                      </a:r>
                      <a:r>
                        <a:rPr lang="en-US" sz="3000" b="1" dirty="0" err="1">
                          <a:solidFill>
                            <a:schemeClr val="tx1"/>
                          </a:solidFill>
                          <a:latin typeface="Times New Roman" panose="02020603050405020304" pitchFamily="18" charset="0"/>
                          <a:cs typeface="Times New Roman" panose="02020603050405020304" pitchFamily="18" charset="0"/>
                        </a:rPr>
                        <a:t>khảo</a:t>
                      </a:r>
                      <a:endParaRPr lang="en-US" sz="3000"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506001"/>
                  </a:ext>
                </a:extLst>
              </a:tr>
            </a:tbl>
          </a:graphicData>
        </a:graphic>
      </p:graphicFrame>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139148"/>
            <a:ext cx="6904384" cy="556591"/>
          </a:xfrm>
        </p:spPr>
        <p:txBody>
          <a:bodyPr/>
          <a:lstStyle/>
          <a:p>
            <a:pPr algn="ctr">
              <a:lnSpc>
                <a:spcPct val="200000"/>
              </a:lnSpc>
            </a:pPr>
            <a:r>
              <a:rPr lang="en-US" sz="3000" b="1" dirty="0" err="1">
                <a:solidFill>
                  <a:schemeClr val="accent5"/>
                </a:solidFill>
                <a:latin typeface="Times New Roman" panose="02020603050405020304" pitchFamily="18" charset="0"/>
                <a:cs typeface="Times New Roman" panose="02020603050405020304" pitchFamily="18" charset="0"/>
              </a:rPr>
              <a:t>NỘI</a:t>
            </a:r>
            <a:r>
              <a:rPr lang="en-US" sz="3000" b="1" dirty="0">
                <a:solidFill>
                  <a:schemeClr val="accent5"/>
                </a:solidFill>
                <a:latin typeface="Times New Roman" panose="02020603050405020304" pitchFamily="18" charset="0"/>
                <a:cs typeface="Times New Roman" panose="02020603050405020304" pitchFamily="18" charset="0"/>
              </a:rPr>
              <a:t> DUNG</a:t>
            </a: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2</a:t>
            </a:fld>
            <a:endParaRPr lang="en-VN" dirty="0"/>
          </a:p>
        </p:txBody>
      </p:sp>
    </p:spTree>
    <p:extLst>
      <p:ext uri="{BB962C8B-B14F-4D97-AF65-F5344CB8AC3E}">
        <p14:creationId xmlns:p14="http://schemas.microsoft.com/office/powerpoint/2010/main" val="897658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71607" y="2027793"/>
            <a:ext cx="10515600" cy="2852737"/>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3</a:t>
            </a:fld>
            <a:endParaRPr lang="en-VN"/>
          </a:p>
        </p:txBody>
      </p:sp>
    </p:spTree>
    <p:extLst>
      <p:ext uri="{BB962C8B-B14F-4D97-AF65-F5344CB8AC3E}">
        <p14:creationId xmlns:p14="http://schemas.microsoft.com/office/powerpoint/2010/main" val="1896272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58418" y="695739"/>
            <a:ext cx="11728174" cy="5955476"/>
          </a:xfrm>
          <a:prstGeom prst="rect">
            <a:avLst/>
          </a:prstGeom>
          <a:noFill/>
        </p:spPr>
        <p:txBody>
          <a:bodyPr wrap="square" rtlCol="0">
            <a:spAutoFit/>
          </a:bodyPr>
          <a:lstStyle/>
          <a:p>
            <a:pPr>
              <a:lnSpc>
                <a:spcPct val="150000"/>
              </a:lnSpc>
            </a:pPr>
            <a:r>
              <a:rPr lang="en-US" sz="4400" dirty="0" smtClean="0">
                <a:latin typeface="Times New Roman" panose="02020603050405020304" pitchFamily="18" charset="0"/>
                <a:cs typeface="Times New Roman" panose="02020603050405020304" pitchFamily="18" charset="0"/>
              </a:rPr>
              <a:t>1. </a:t>
            </a:r>
            <a:r>
              <a:rPr lang="en-US" sz="4400" dirty="0" err="1" smtClean="0">
                <a:latin typeface="Times New Roman" panose="02020603050405020304" pitchFamily="18" charset="0"/>
                <a:cs typeface="Times New Roman" panose="02020603050405020304" pitchFamily="18" charset="0"/>
              </a:rPr>
              <a:t>Bối</a:t>
            </a:r>
            <a:r>
              <a:rPr lang="en-US" sz="4400" dirty="0" smtClean="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cảnh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tiêu</a:t>
            </a:r>
            <a:r>
              <a:rPr lang="en-US" sz="44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Nền kinh tế toàn cầu phát triển mạnh mẽ, ngành công nghiệp cà phê tại Việt Nam tăng trưởng vượt bậc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phê</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mở</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rộng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từ</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xuất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lẻ</a:t>
            </a:r>
            <a:r>
              <a:rPr lang="en-US" sz="3000" dirty="0" smtClean="0">
                <a:latin typeface="Times New Roman" panose="02020603050405020304" pitchFamily="18" charset="0"/>
                <a:cs typeface="Times New Roman" panose="02020603050405020304" pitchFamily="18" charset="0"/>
              </a:rPr>
              <a:t>.</a:t>
            </a:r>
          </a:p>
          <a:p>
            <a:pPr marL="457200" indent="-457200">
              <a:lnSpc>
                <a:spcPct val="15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Mục tiêu: Cung cấp giải pháp toàn diện cho doanh nghiệp trong việc quản lý các hoạt động như đặt hàng, quản lý kho, xử lý đơn hàng và chăm sóc khách hàng.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4</a:t>
            </a:fld>
            <a:endParaRPr lang="en-VN"/>
          </a:p>
        </p:txBody>
      </p:sp>
    </p:spTree>
    <p:extLst>
      <p:ext uri="{BB962C8B-B14F-4D97-AF65-F5344CB8AC3E}">
        <p14:creationId xmlns:p14="http://schemas.microsoft.com/office/powerpoint/2010/main" val="265859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16835" y="934277"/>
            <a:ext cx="11131826" cy="513986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2. </a:t>
            </a:r>
            <a:r>
              <a:rPr lang="en-US" sz="4400" dirty="0" err="1" smtClean="0">
                <a:latin typeface="Times New Roman" panose="02020603050405020304" pitchFamily="18" charset="0"/>
                <a:cs typeface="Times New Roman" panose="02020603050405020304" pitchFamily="18" charset="0"/>
              </a:rPr>
              <a:t>Lợi</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ích</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của</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hệ</a:t>
            </a:r>
            <a:r>
              <a:rPr lang="en-US" sz="4400" dirty="0" smtClean="0">
                <a:latin typeface="Times New Roman" panose="02020603050405020304" pitchFamily="18" charset="0"/>
                <a:cs typeface="Times New Roman" panose="02020603050405020304" pitchFamily="18" charset="0"/>
              </a:rPr>
              <a:t> </a:t>
            </a:r>
            <a:r>
              <a:rPr lang="en-US" sz="4400" dirty="0" err="1" smtClean="0">
                <a:latin typeface="Times New Roman" panose="02020603050405020304" pitchFamily="18" charset="0"/>
                <a:cs typeface="Times New Roman" panose="02020603050405020304" pitchFamily="18" charset="0"/>
              </a:rPr>
              <a:t>thống</a:t>
            </a:r>
            <a:r>
              <a:rPr lang="en-US" sz="44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Hỗ</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điều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doanh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Nâng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cao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suất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a:t>
            </a: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Cải thiện chất lượng dịch vụ</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Tăng cường khả năng cạnh tranh trên thị trường.</a:t>
            </a:r>
            <a:endParaRPr lang="en-US" sz="3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5</a:t>
            </a:fld>
            <a:endParaRPr lang="en-VN" dirty="0"/>
          </a:p>
        </p:txBody>
      </p:sp>
    </p:spTree>
    <p:extLst>
      <p:ext uri="{BB962C8B-B14F-4D97-AF65-F5344CB8AC3E}">
        <p14:creationId xmlns:p14="http://schemas.microsoft.com/office/powerpoint/2010/main" val="12831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715617"/>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1. </a:t>
            </a:r>
            <a:r>
              <a:rPr lang="en-US" sz="3000" b="1" dirty="0" err="1" smtClean="0">
                <a:solidFill>
                  <a:schemeClr val="accent5"/>
                </a:solidFill>
                <a:latin typeface="Times New Roman" panose="02020603050405020304" pitchFamily="18" charset="0"/>
                <a:cs typeface="Times New Roman" panose="02020603050405020304" pitchFamily="18" charset="0"/>
              </a:rPr>
              <a:t>Giới</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a:solidFill>
                  <a:schemeClr val="accent5"/>
                </a:solidFill>
                <a:latin typeface="Times New Roman" panose="02020603050405020304" pitchFamily="18" charset="0"/>
                <a:cs typeface="Times New Roman" panose="02020603050405020304" pitchFamily="18" charset="0"/>
              </a:rPr>
              <a:t>Thiệu</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77685" y="1093302"/>
            <a:ext cx="11596141" cy="4216539"/>
          </a:xfrm>
          <a:prstGeom prst="rect">
            <a:avLst/>
          </a:prstGeom>
          <a:noFill/>
        </p:spPr>
        <p:txBody>
          <a:bodyPr wrap="square" rtlCol="0">
            <a:spAutoFit/>
          </a:bodyPr>
          <a:lstStyle/>
          <a:p>
            <a:pPr>
              <a:lnSpc>
                <a:spcPct val="200000"/>
              </a:lnSpc>
            </a:pPr>
            <a:r>
              <a:rPr lang="en-US" sz="4400" dirty="0" smtClean="0">
                <a:latin typeface="Times New Roman" panose="02020603050405020304" pitchFamily="18" charset="0"/>
                <a:cs typeface="Times New Roman" panose="02020603050405020304" pitchFamily="18" charset="0"/>
              </a:rPr>
              <a:t>3. Ý </a:t>
            </a:r>
            <a:r>
              <a:rPr lang="en-US" sz="4400" dirty="0" err="1">
                <a:latin typeface="Times New Roman" panose="02020603050405020304" pitchFamily="18" charset="0"/>
                <a:cs typeface="Times New Roman" panose="02020603050405020304" pitchFamily="18" charset="0"/>
              </a:rPr>
              <a:t>nghĩa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thực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tiễn</a:t>
            </a:r>
            <a:r>
              <a:rPr lang="en-US" sz="44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Mang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ty </a:t>
            </a:r>
            <a:r>
              <a:rPr lang="en-US" sz="3000" dirty="0" err="1">
                <a:latin typeface="Times New Roman" panose="02020603050405020304" pitchFamily="18" charset="0"/>
                <a:cs typeface="Times New Roman" panose="02020603050405020304" pitchFamily="18" charset="0"/>
              </a:rPr>
              <a:t>Cà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phê</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VINA</a:t>
            </a:r>
            <a:r>
              <a:rPr lang="en-US" sz="3000" dirty="0" smtClean="0">
                <a:latin typeface="Times New Roman" panose="02020603050405020304" pitchFamily="18" charset="0"/>
                <a:cs typeface="Times New Roman" panose="02020603050405020304" pitchFamily="18" charset="0"/>
              </a:rPr>
              <a:t>.</a:t>
            </a:r>
          </a:p>
          <a:p>
            <a:pPr marL="571500" indent="-571500">
              <a:lnSpc>
                <a:spcPct val="200000"/>
              </a:lnSpc>
              <a:buFont typeface="Arial" panose="020B0604020202020204" pitchFamily="34" charset="0"/>
              <a:buChar char="•"/>
            </a:pPr>
            <a:r>
              <a:rPr lang="vi-VN" sz="3000" dirty="0">
                <a:latin typeface="Times New Roman" panose="02020603050405020304" pitchFamily="18" charset="0"/>
                <a:cs typeface="Times New Roman" panose="02020603050405020304" pitchFamily="18" charset="0"/>
              </a:rPr>
              <a:t>Cơ hội áp dụng kiến thức đã học vào thực tế</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571500" indent="-571500">
              <a:lnSpc>
                <a:spcPct val="200000"/>
              </a:lnSpc>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Phát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kỹ</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năng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triển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khai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mềm</a:t>
            </a:r>
            <a:r>
              <a:rPr lang="en-US" sz="30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a:xfrm>
            <a:off x="11686443" y="0"/>
            <a:ext cx="505557" cy="365125"/>
          </a:xfrm>
        </p:spPr>
        <p:txBody>
          <a:bodyPr/>
          <a:lstStyle/>
          <a:p>
            <a:fld id="{D379440A-2DED-3643-ADED-9B5C83E7D828}" type="slidenum">
              <a:rPr lang="en-VN" smtClean="0"/>
              <a:pPr/>
              <a:t>6</a:t>
            </a:fld>
            <a:endParaRPr lang="en-VN"/>
          </a:p>
        </p:txBody>
      </p:sp>
    </p:spTree>
    <p:extLst>
      <p:ext uri="{BB962C8B-B14F-4D97-AF65-F5344CB8AC3E}">
        <p14:creationId xmlns:p14="http://schemas.microsoft.com/office/powerpoint/2010/main" val="423862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CB754E-070B-3ED3-AA82-85B762C7BA3F}"/>
              </a:ext>
            </a:extLst>
          </p:cNvPr>
          <p:cNvSpPr>
            <a:spLocks noGrp="1"/>
          </p:cNvSpPr>
          <p:nvPr>
            <p:ph type="title"/>
          </p:nvPr>
        </p:nvSpPr>
        <p:spPr>
          <a:xfrm>
            <a:off x="891485" y="1968158"/>
            <a:ext cx="10515600" cy="2852737"/>
          </a:xfrm>
        </p:spPr>
        <p:txBody>
          <a:bodyPr/>
          <a:lstStyle/>
          <a:p>
            <a:r>
              <a:rPr lang="en-US" b="1"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NGHIỆP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VỤ</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7</a:t>
            </a:fld>
            <a:endParaRPr lang="en-VN"/>
          </a:p>
        </p:txBody>
      </p:sp>
    </p:spTree>
    <p:extLst>
      <p:ext uri="{BB962C8B-B14F-4D97-AF65-F5344CB8AC3E}">
        <p14:creationId xmlns:p14="http://schemas.microsoft.com/office/powerpoint/2010/main" val="3985331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51F73F70-20B4-5D5F-C7B7-686FC64AAF3D}"/>
              </a:ext>
            </a:extLst>
          </p:cNvPr>
          <p:cNvSpPr>
            <a:spLocks noGrp="1"/>
          </p:cNvSpPr>
          <p:nvPr>
            <p:ph type="title"/>
          </p:nvPr>
        </p:nvSpPr>
        <p:spPr>
          <a:xfrm>
            <a:off x="5287616" y="0"/>
            <a:ext cx="6904384" cy="695739"/>
          </a:xfrm>
        </p:spPr>
        <p:txBody>
          <a:bodyPr/>
          <a:lstStyle/>
          <a:p>
            <a:pPr algn="ctr">
              <a:lnSpc>
                <a:spcPct val="200000"/>
              </a:lnSpc>
            </a:pPr>
            <a:r>
              <a:rPr lang="en-US" sz="3000" b="1" dirty="0" smtClean="0">
                <a:solidFill>
                  <a:schemeClr val="accent5"/>
                </a:solidFill>
                <a:latin typeface="Times New Roman" panose="02020603050405020304" pitchFamily="18" charset="0"/>
                <a:cs typeface="Times New Roman" panose="02020603050405020304" pitchFamily="18" charset="0"/>
              </a:rPr>
              <a:t>2. </a:t>
            </a:r>
            <a:r>
              <a:rPr lang="en-US" sz="3000" b="1" dirty="0" err="1" smtClean="0">
                <a:solidFill>
                  <a:schemeClr val="accent5"/>
                </a:solidFill>
                <a:latin typeface="Times New Roman" panose="02020603050405020304" pitchFamily="18" charset="0"/>
                <a:cs typeface="Times New Roman" panose="02020603050405020304" pitchFamily="18" charset="0"/>
              </a:rPr>
              <a:t>Khảo</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Sát</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Nghiệp</a:t>
            </a:r>
            <a:r>
              <a:rPr lang="en-US" sz="3000" b="1" dirty="0" smtClean="0">
                <a:solidFill>
                  <a:schemeClr val="accent5"/>
                </a:solidFill>
                <a:latin typeface="Times New Roman" panose="02020603050405020304" pitchFamily="18" charset="0"/>
                <a:cs typeface="Times New Roman" panose="02020603050405020304" pitchFamily="18" charset="0"/>
              </a:rPr>
              <a:t> </a:t>
            </a:r>
            <a:r>
              <a:rPr lang="en-US" sz="3000" b="1" dirty="0" err="1" smtClean="0">
                <a:solidFill>
                  <a:schemeClr val="accent5"/>
                </a:solidFill>
                <a:latin typeface="Times New Roman" panose="02020603050405020304" pitchFamily="18" charset="0"/>
                <a:cs typeface="Times New Roman" panose="02020603050405020304" pitchFamily="18" charset="0"/>
              </a:rPr>
              <a:t>Vụ</a:t>
            </a:r>
            <a:endParaRPr lang="en-US" sz="3000" b="1" dirty="0">
              <a:solidFill>
                <a:schemeClr val="accent5"/>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59026" y="695739"/>
            <a:ext cx="11887200" cy="5983176"/>
          </a:xfrm>
          <a:prstGeom prst="rect">
            <a:avLst/>
          </a:prstGeom>
          <a:noFill/>
        </p:spPr>
        <p:txBody>
          <a:bodyPr wrap="square" rtlCol="0">
            <a:spAutoFit/>
          </a:bodyPr>
          <a:lstStyle/>
          <a:p>
            <a:pPr marL="285750" indent="-285750">
              <a:lnSpc>
                <a:spcPct val="130000"/>
              </a:lnSpc>
              <a:spcBef>
                <a:spcPts val="600"/>
              </a:spcBef>
              <a:spcAft>
                <a:spcPts val="600"/>
              </a:spcAf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Theo </a:t>
            </a:r>
            <a:r>
              <a:rPr lang="en-US" sz="3200" dirty="0" err="1" smtClean="0">
                <a:latin typeface="Times New Roman" panose="02020603050405020304" pitchFamily="18" charset="0"/>
                <a:cs typeface="Times New Roman" panose="02020603050405020304" pitchFamily="18" charset="0"/>
              </a:rPr>
              <a:t>khảo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ty </a:t>
            </a:r>
            <a:r>
              <a:rPr lang="en-US" sz="3200" dirty="0" err="1" smtClean="0">
                <a:latin typeface="Times New Roman" panose="02020603050405020304" pitchFamily="18" charset="0"/>
                <a:cs typeface="Times New Roman" panose="02020603050405020304" pitchFamily="18" charset="0"/>
              </a:rPr>
              <a:t>chủ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thủ</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hoặc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Excel,…</a:t>
            </a:r>
          </a:p>
          <a:p>
            <a:pPr marL="285750" indent="-285750">
              <a:lnSpc>
                <a:spcPct val="130000"/>
              </a:lnSpc>
              <a:spcBef>
                <a:spcPts val="600"/>
              </a:spcBef>
              <a:spcAft>
                <a:spcPts val="600"/>
              </a:spcAft>
              <a:buFont typeface="Arial" panose="020B0604020202020204" pitchFamily="34" charset="0"/>
              <a:buChar char="•"/>
            </a:pP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tượng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thống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người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Người</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mua</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hàng</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quản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trị</a:t>
            </a:r>
            <a:r>
              <a:rPr lang="en-US" sz="3200" b="1"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viên</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duyệt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đơn</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duyệt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a:t>
            </a:r>
          </a:p>
          <a:p>
            <a:pPr marL="285750" indent="-285750">
              <a:lnSpc>
                <a:spcPct val="130000"/>
              </a:lnSpc>
              <a:spcBef>
                <a:spcPts val="600"/>
              </a:spcBef>
              <a:spcAft>
                <a:spcPts val="600"/>
              </a:spcAft>
              <a:buFont typeface="Arial" panose="020B0604020202020204" pitchFamily="34" charset="0"/>
              <a:buChar char="•"/>
            </a:pPr>
            <a:r>
              <a:rPr lang="en-US" sz="3200" b="1" dirty="0" err="1" smtClean="0">
                <a:latin typeface="Times New Roman" panose="02020603050405020304" pitchFamily="18" charset="0"/>
                <a:cs typeface="Times New Roman" panose="02020603050405020304" pitchFamily="18" charset="0"/>
              </a:rPr>
              <a:t>Nhân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viên</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kho</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a:t>
            </a:r>
            <a:r>
              <a:rPr lang="en-US" sz="3200"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11686443" y="0"/>
            <a:ext cx="505557" cy="365125"/>
          </a:xfrm>
        </p:spPr>
        <p:txBody>
          <a:bodyPr/>
          <a:lstStyle/>
          <a:p>
            <a:fld id="{D379440A-2DED-3643-ADED-9B5C83E7D828}" type="slidenum">
              <a:rPr lang="en-VN" smtClean="0"/>
              <a:pPr/>
              <a:t>8</a:t>
            </a:fld>
            <a:endParaRPr lang="en-VN" dirty="0"/>
          </a:p>
        </p:txBody>
      </p:sp>
    </p:spTree>
    <p:extLst>
      <p:ext uri="{BB962C8B-B14F-4D97-AF65-F5344CB8AC3E}">
        <p14:creationId xmlns:p14="http://schemas.microsoft.com/office/powerpoint/2010/main" val="3344824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HUIT">
      <a:dk1>
        <a:srgbClr val="000000"/>
      </a:dk1>
      <a:lt1>
        <a:srgbClr val="FFFFFF"/>
      </a:lt1>
      <a:dk2>
        <a:srgbClr val="354253"/>
      </a:dk2>
      <a:lt2>
        <a:srgbClr val="E7E6E6"/>
      </a:lt2>
      <a:accent1>
        <a:srgbClr val="044F9E"/>
      </a:accent1>
      <a:accent2>
        <a:srgbClr val="2072B7"/>
      </a:accent2>
      <a:accent3>
        <a:srgbClr val="4CC4EB"/>
      </a:accent3>
      <a:accent4>
        <a:srgbClr val="E81F26"/>
      </a:accent4>
      <a:accent5>
        <a:srgbClr val="FEC01D"/>
      </a:accent5>
      <a:accent6>
        <a:srgbClr val="DBD014"/>
      </a:accent6>
      <a:hlink>
        <a:srgbClr val="2072B7"/>
      </a:hlink>
      <a:folHlink>
        <a:srgbClr val="044F9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TotalTime>
  <Words>1263</Words>
  <Application>Microsoft Office PowerPoint</Application>
  <PresentationFormat>Widescreen</PresentationFormat>
  <Paragraphs>172</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SimSun</vt:lpstr>
      <vt:lpstr>Arial</vt:lpstr>
      <vt:lpstr>Calibri</vt:lpstr>
      <vt:lpstr>Calibri Light</vt:lpstr>
      <vt:lpstr>Lato</vt:lpstr>
      <vt:lpstr>Times New Roman</vt:lpstr>
      <vt:lpstr>1_Office Theme</vt:lpstr>
      <vt:lpstr>PowerPoint Presentation</vt:lpstr>
      <vt:lpstr>BẢNG PHÂN CÔNG</vt:lpstr>
      <vt:lpstr>NỘI DUNG</vt:lpstr>
      <vt:lpstr>1. GIỚI THIỆU</vt:lpstr>
      <vt:lpstr>1. Giới Thiệu</vt:lpstr>
      <vt:lpstr>1. Giới Thiệu</vt:lpstr>
      <vt:lpstr>1. Giới Thiệu</vt:lpstr>
      <vt:lpstr>2. KHẢO SÁT NGHIỆP VỤ</vt:lpstr>
      <vt:lpstr>2. Khảo Sát Nghiệp Vụ</vt:lpstr>
      <vt:lpstr>2. Khảo Sát Nghiệp Vụ</vt:lpstr>
      <vt:lpstr>3. PHÂN TÍCH HỆ THỐNG</vt:lpstr>
      <vt:lpstr>Use Case Nghiệp Vụ</vt:lpstr>
      <vt:lpstr>Use Case Nghiệp Vụ</vt:lpstr>
      <vt:lpstr>Use Case Hệ Thống</vt:lpstr>
      <vt:lpstr>Use Case Hệ Thống</vt:lpstr>
      <vt:lpstr>Sơ Đồ Mức Phân Tích</vt:lpstr>
      <vt:lpstr>4. THIẾT KẾ, CÀI ĐẶT</vt:lpstr>
      <vt:lpstr>Sơ Đồ Mức Thiết Kế</vt:lpstr>
      <vt:lpstr>Mô Hình 3 Lớp</vt:lpstr>
      <vt:lpstr>Thiết Kế Cơ Sở Dữ Liệu</vt:lpstr>
      <vt:lpstr>Thiết Kế Giao Diện</vt:lpstr>
      <vt:lpstr>Thiết Kế Giao Diện</vt:lpstr>
      <vt:lpstr>5. KẾT LUẬN</vt:lpstr>
      <vt:lpstr>Kết Luận</vt:lpstr>
      <vt:lpstr>6. TÀI LIỆU THAM KHẢO</vt:lpstr>
      <vt:lpstr>Tiếng Việt  [1] Hoàng Thị Liên Chi, Nguyễn Văn Lễ, Giáo trình cơ sở dữ liệu, Khoa CNTT, 2021 [2] Phạm Nguyễn Cương - Nguyễn Trần Minh Thư – Hồ Bảo Quốc, Giáo trình Phân tích thiết kế hệ thống thông tin theo hướng đối tượng, Nhà xuất bản Khoa học và kỹ thuật, 2022. [3] Khoa CNTT, Bài giảng Thực hành Phân tích thiết kế HTTT, Lưu hành nội bộ, 2023.   Tiếng Anh  [4] Joseph D. Booth, Angular succinctly, 2019.  Website  [5] https://sandbox.vnpayment.vn/apis/docs/thanh-toan-pay/pay.html [6] https://www.w3schools.com/ [7] https://learn.microsoft.com/en-us/aspnet/core/?view=aspnetcore-8.0</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Văn Vũ</dc:creator>
  <cp:lastModifiedBy>ADMIN</cp:lastModifiedBy>
  <cp:revision>78</cp:revision>
  <dcterms:created xsi:type="dcterms:W3CDTF">2023-11-06T07:10:59Z</dcterms:created>
  <dcterms:modified xsi:type="dcterms:W3CDTF">2024-12-17T13:51:26Z</dcterms:modified>
</cp:coreProperties>
</file>